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0" r:id="rId4"/>
    <p:sldId id="272" r:id="rId5"/>
    <p:sldId id="258" r:id="rId6"/>
    <p:sldId id="274" r:id="rId7"/>
    <p:sldId id="261" r:id="rId8"/>
    <p:sldId id="277" r:id="rId9"/>
    <p:sldId id="269" r:id="rId10"/>
    <p:sldId id="275" r:id="rId11"/>
    <p:sldId id="270" r:id="rId12"/>
    <p:sldId id="276" r:id="rId13"/>
    <p:sldId id="278" r:id="rId14"/>
  </p:sldIdLst>
  <p:sldSz cx="9144000" cy="6858000" type="screen4x3"/>
  <p:notesSz cx="6821488" cy="99695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00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017" autoAdjust="0"/>
    <p:restoredTop sz="94700" autoAdjust="0"/>
  </p:normalViewPr>
  <p:slideViewPr>
    <p:cSldViewPr>
      <p:cViewPr>
        <p:scale>
          <a:sx n="100" d="100"/>
          <a:sy n="100" d="100"/>
        </p:scale>
        <p:origin x="-24" y="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930B40-B351-4DCF-B238-20742BE7CA4B}" type="doc">
      <dgm:prSet loTypeId="urn:microsoft.com/office/officeart/2005/8/layout/radial4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44683005-6A3A-4B97-95CA-9EF1BBD27F62}">
      <dgm:prSet phldrT="[텍스트]" custT="1"/>
      <dgm:spPr/>
      <dgm:t>
        <a:bodyPr/>
        <a:lstStyle/>
        <a:p>
          <a:pPr latinLnBrk="1">
            <a:lnSpc>
              <a:spcPct val="100000"/>
            </a:lnSpc>
          </a:pPr>
          <a:r>
            <a:rPr lang="ko-KR" altLang="en-US" sz="1600" b="1" dirty="0" smtClean="0"/>
            <a:t>기존의 개별 소상공인에 대한         획일적인 지원방식을 탈피하여</a:t>
          </a:r>
          <a:r>
            <a:rPr lang="en-US" altLang="ko-KR" sz="1600" b="1" dirty="0" smtClean="0"/>
            <a:t/>
          </a:r>
          <a:br>
            <a:rPr lang="en-US" altLang="ko-KR" sz="1600" b="1" dirty="0" smtClean="0"/>
          </a:br>
          <a:r>
            <a:rPr lang="ko-KR" altLang="en-US" sz="1600" b="1" dirty="0" smtClean="0"/>
            <a:t>소상공인간 협업화 지원을 통해 </a:t>
          </a:r>
          <a:r>
            <a:rPr lang="en-US" altLang="ko-KR" sz="1600" b="1" dirty="0" smtClean="0"/>
            <a:t/>
          </a:r>
          <a:br>
            <a:rPr lang="en-US" altLang="ko-KR" sz="1600" b="1" dirty="0" smtClean="0"/>
          </a:br>
          <a:r>
            <a:rPr lang="ko-KR" altLang="en-US" sz="1600" b="1" dirty="0" smtClean="0"/>
            <a:t>규모의 경제효과 실현</a:t>
          </a:r>
          <a:endParaRPr lang="ko-KR" altLang="en-US" sz="1600" b="1" dirty="0"/>
        </a:p>
      </dgm:t>
    </dgm:pt>
    <dgm:pt modelId="{019E4052-89EA-4E62-A02D-FA9E483A3302}" type="parTrans" cxnId="{1FF977FA-9822-4610-92C0-81F567CEFDF8}">
      <dgm:prSet/>
      <dgm:spPr/>
      <dgm:t>
        <a:bodyPr/>
        <a:lstStyle/>
        <a:p>
          <a:pPr latinLnBrk="1"/>
          <a:endParaRPr lang="ko-KR" altLang="en-US"/>
        </a:p>
      </dgm:t>
    </dgm:pt>
    <dgm:pt modelId="{1BB7CAFD-6D5A-48B1-8613-FBD78D824559}" type="sibTrans" cxnId="{1FF977FA-9822-4610-92C0-81F567CEFDF8}">
      <dgm:prSet/>
      <dgm:spPr/>
      <dgm:t>
        <a:bodyPr/>
        <a:lstStyle/>
        <a:p>
          <a:pPr latinLnBrk="1"/>
          <a:endParaRPr lang="ko-KR" altLang="en-US"/>
        </a:p>
      </dgm:t>
    </dgm:pt>
    <dgm:pt modelId="{DC83FC77-068A-4799-9480-44A53ED7D451}">
      <dgm:prSet phldrT="[텍스트]" custT="1"/>
      <dgm:spPr/>
      <dgm:t>
        <a:bodyPr/>
        <a:lstStyle/>
        <a:p>
          <a:pPr algn="just" latinLnBrk="1"/>
          <a:r>
            <a:rPr lang="ko-KR" altLang="en-US" sz="1400" b="1" dirty="0" smtClean="0"/>
            <a:t>소규모 점포 조직화 사업인 </a:t>
          </a:r>
          <a:r>
            <a:rPr lang="en-US" altLang="ko-KR" sz="1400" b="1" dirty="0" smtClean="0"/>
            <a:t>‘</a:t>
          </a:r>
          <a:r>
            <a:rPr lang="ko-KR" altLang="en-US" sz="1400" b="1" dirty="0" err="1" smtClean="0"/>
            <a:t>나들가게</a:t>
          </a:r>
          <a:r>
            <a:rPr lang="ko-KR" altLang="en-US" sz="1400" b="1" dirty="0" smtClean="0"/>
            <a:t> </a:t>
          </a:r>
          <a:r>
            <a:rPr lang="en-US" altLang="ko-KR" sz="1400" b="1" dirty="0" smtClean="0"/>
            <a:t>1</a:t>
          </a:r>
          <a:r>
            <a:rPr lang="ko-KR" altLang="en-US" sz="1400" b="1" dirty="0" smtClean="0"/>
            <a:t>만개</a:t>
          </a:r>
          <a:r>
            <a:rPr lang="en-US" altLang="ko-KR" sz="1400" b="1" dirty="0" smtClean="0"/>
            <a:t>’ </a:t>
          </a:r>
          <a:r>
            <a:rPr lang="ko-KR" altLang="en-US" sz="1400" b="1" dirty="0" smtClean="0"/>
            <a:t>육성</a:t>
          </a:r>
          <a:r>
            <a:rPr lang="en-US" altLang="ko-KR" sz="1400" b="1" dirty="0" smtClean="0"/>
            <a:t/>
          </a:r>
          <a:br>
            <a:rPr lang="en-US" altLang="ko-KR" sz="1400" b="1" dirty="0" smtClean="0"/>
          </a:br>
          <a:r>
            <a:rPr lang="ko-KR" altLang="en-US" sz="1400" b="0" spc="-10" baseline="0" dirty="0" smtClean="0"/>
            <a:t>하드웨어 위주의 획일적 지원으로 조직화를 통한 공동구매 추진 등 에는 다소 미흡</a:t>
          </a:r>
          <a:endParaRPr lang="ko-KR" altLang="en-US" sz="1400" b="1" dirty="0"/>
        </a:p>
      </dgm:t>
    </dgm:pt>
    <dgm:pt modelId="{2FBAC7BE-FF10-4E72-B80C-5B60B1C8B1E1}" type="parTrans" cxnId="{4DE22565-4E48-40C0-AF63-2EEA56EABD9E}">
      <dgm:prSet/>
      <dgm:spPr/>
      <dgm:t>
        <a:bodyPr/>
        <a:lstStyle/>
        <a:p>
          <a:pPr latinLnBrk="1"/>
          <a:endParaRPr lang="ko-KR" altLang="en-US" b="1"/>
        </a:p>
      </dgm:t>
    </dgm:pt>
    <dgm:pt modelId="{818E409D-020C-4914-BA61-D38677F187C9}" type="sibTrans" cxnId="{4DE22565-4E48-40C0-AF63-2EEA56EABD9E}">
      <dgm:prSet/>
      <dgm:spPr/>
      <dgm:t>
        <a:bodyPr/>
        <a:lstStyle/>
        <a:p>
          <a:pPr latinLnBrk="1"/>
          <a:endParaRPr lang="ko-KR" altLang="en-US"/>
        </a:p>
      </dgm:t>
    </dgm:pt>
    <dgm:pt modelId="{34800314-E4EB-47A9-AAB8-7F05FF672436}">
      <dgm:prSet phldrT="[텍스트]" custT="1"/>
      <dgm:spPr/>
      <dgm:t>
        <a:bodyPr/>
        <a:lstStyle/>
        <a:p>
          <a:pPr marL="0" marR="0" indent="0" algn="ctr" defTabSz="914400" eaLnBrk="1" fontAlgn="auto" latinLnBrk="1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400" b="1" dirty="0" smtClean="0"/>
            <a:t>자금지원 및 교육</a:t>
          </a:r>
          <a:r>
            <a:rPr lang="en-US" altLang="ko-KR" sz="1400" b="1" dirty="0" smtClean="0"/>
            <a:t>·</a:t>
          </a:r>
          <a:r>
            <a:rPr lang="ko-KR" altLang="en-US" sz="1400" b="1" dirty="0" smtClean="0"/>
            <a:t>컨설팅 등 획일적 지원 방식으로 운영되어온 소상공인 지원 정책</a:t>
          </a:r>
        </a:p>
        <a:p>
          <a:pPr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b="0" spc="-10" baseline="0" dirty="0"/>
        </a:p>
      </dgm:t>
    </dgm:pt>
    <dgm:pt modelId="{C98B9CCA-2265-4B0E-8253-AE6D4173D664}" type="parTrans" cxnId="{E8152E4E-1056-4974-97DB-61E60490D7FB}">
      <dgm:prSet/>
      <dgm:spPr/>
      <dgm:t>
        <a:bodyPr/>
        <a:lstStyle/>
        <a:p>
          <a:pPr latinLnBrk="1"/>
          <a:endParaRPr lang="ko-KR" altLang="en-US" b="1"/>
        </a:p>
      </dgm:t>
    </dgm:pt>
    <dgm:pt modelId="{5AA20A4D-6749-43A1-BE6F-1E9BD3529EC6}" type="sibTrans" cxnId="{E8152E4E-1056-4974-97DB-61E60490D7FB}">
      <dgm:prSet/>
      <dgm:spPr/>
      <dgm:t>
        <a:bodyPr/>
        <a:lstStyle/>
        <a:p>
          <a:pPr latinLnBrk="1"/>
          <a:endParaRPr lang="ko-KR" altLang="en-US"/>
        </a:p>
      </dgm:t>
    </dgm:pt>
    <dgm:pt modelId="{B2864671-360B-41FE-B6E4-57A63C794850}">
      <dgm:prSet phldrT="[텍스트]" custT="1"/>
      <dgm:spPr/>
      <dgm:t>
        <a:bodyPr/>
        <a:lstStyle/>
        <a:p>
          <a:pPr algn="just" latinLnBrk="1"/>
          <a:r>
            <a:rPr lang="ko-KR" altLang="en-US" sz="1400" b="1" dirty="0" err="1" smtClean="0"/>
            <a:t>대형마트</a:t>
          </a:r>
          <a:r>
            <a:rPr lang="en-US" altLang="ko-KR" sz="1400" b="1" dirty="0" smtClean="0"/>
            <a:t>·SSM </a:t>
          </a:r>
          <a:r>
            <a:rPr lang="ko-KR" altLang="en-US" sz="1400" b="1" dirty="0" smtClean="0"/>
            <a:t>등 대기업의 골목상권 침해의 대응방안으로 소상공인간 조직화 및 협업화를 통한 경쟁력 제고 필요성 대두</a:t>
          </a:r>
          <a:endParaRPr lang="ko-KR" altLang="en-US" sz="1400" b="1" dirty="0"/>
        </a:p>
      </dgm:t>
    </dgm:pt>
    <dgm:pt modelId="{D24EDB78-6E86-416C-A5CD-C4A5ACB42FD4}" type="parTrans" cxnId="{7527EE45-99D9-46B2-AE41-9B37208B65A4}">
      <dgm:prSet/>
      <dgm:spPr/>
      <dgm:t>
        <a:bodyPr/>
        <a:lstStyle/>
        <a:p>
          <a:pPr latinLnBrk="1"/>
          <a:endParaRPr lang="ko-KR" altLang="en-US" b="1"/>
        </a:p>
      </dgm:t>
    </dgm:pt>
    <dgm:pt modelId="{47B2C5AD-2ACB-4BB9-8BF5-D4A8FEEDBBE6}" type="sibTrans" cxnId="{7527EE45-99D9-46B2-AE41-9B37208B65A4}">
      <dgm:prSet/>
      <dgm:spPr/>
      <dgm:t>
        <a:bodyPr/>
        <a:lstStyle/>
        <a:p>
          <a:pPr latinLnBrk="1"/>
          <a:endParaRPr lang="ko-KR" altLang="en-US"/>
        </a:p>
      </dgm:t>
    </dgm:pt>
    <dgm:pt modelId="{0869FA01-DBAE-40AC-AA89-E8CC490625E1}" type="pres">
      <dgm:prSet presAssocID="{22930B40-B351-4DCF-B238-20742BE7CA4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14839ED-0DF4-454A-BFBE-D4315D750315}" type="pres">
      <dgm:prSet presAssocID="{44683005-6A3A-4B97-95CA-9EF1BBD27F62}" presName="centerShape" presStyleLbl="node0" presStyleIdx="0" presStyleCnt="1" custScaleX="227037" custLinFactNeighborY="341"/>
      <dgm:spPr/>
      <dgm:t>
        <a:bodyPr/>
        <a:lstStyle/>
        <a:p>
          <a:pPr latinLnBrk="1"/>
          <a:endParaRPr lang="ko-KR" altLang="en-US"/>
        </a:p>
      </dgm:t>
    </dgm:pt>
    <dgm:pt modelId="{AFC0881D-2128-462A-A234-1287ACF6416A}" type="pres">
      <dgm:prSet presAssocID="{2FBAC7BE-FF10-4E72-B80C-5B60B1C8B1E1}" presName="parTrans" presStyleLbl="bg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590E443B-B7FF-4B03-8FB0-223E291F2319}" type="pres">
      <dgm:prSet presAssocID="{DC83FC77-068A-4799-9480-44A53ED7D451}" presName="node" presStyleLbl="node1" presStyleIdx="0" presStyleCnt="3" custScaleX="122102" custRadScaleRad="125401" custRadScaleInc="665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455CF9F-1E57-48F7-B56A-5AC0B9C1C88D}" type="pres">
      <dgm:prSet presAssocID="{C98B9CCA-2265-4B0E-8253-AE6D4173D664}" presName="parTrans" presStyleLbl="bgSibTrans2D1" presStyleIdx="1" presStyleCnt="3" custScaleX="90250"/>
      <dgm:spPr/>
      <dgm:t>
        <a:bodyPr/>
        <a:lstStyle/>
        <a:p>
          <a:pPr latinLnBrk="1"/>
          <a:endParaRPr lang="ko-KR" altLang="en-US"/>
        </a:p>
      </dgm:t>
    </dgm:pt>
    <dgm:pt modelId="{6D203A9A-792D-4FA1-9E69-AE6264C58868}" type="pres">
      <dgm:prSet presAssocID="{34800314-E4EB-47A9-AAB8-7F05FF672436}" presName="node" presStyleLbl="node1" presStyleIdx="1" presStyleCnt="3" custScaleX="121902" custRadScaleRad="9501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92AD9FC-672C-4479-B781-B2B43AF44BE4}" type="pres">
      <dgm:prSet presAssocID="{D24EDB78-6E86-416C-A5CD-C4A5ACB42FD4}" presName="parTrans" presStyleLbl="bg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F1650900-24A0-4913-A589-0DE3C4672FBD}" type="pres">
      <dgm:prSet presAssocID="{B2864671-360B-41FE-B6E4-57A63C794850}" presName="node" presStyleLbl="node1" presStyleIdx="2" presStyleCnt="3" custScaleX="120127" custRadScaleRad="124178" custRadScaleInc="-741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DE22565-4E48-40C0-AF63-2EEA56EABD9E}" srcId="{44683005-6A3A-4B97-95CA-9EF1BBD27F62}" destId="{DC83FC77-068A-4799-9480-44A53ED7D451}" srcOrd="0" destOrd="0" parTransId="{2FBAC7BE-FF10-4E72-B80C-5B60B1C8B1E1}" sibTransId="{818E409D-020C-4914-BA61-D38677F187C9}"/>
    <dgm:cxn modelId="{1FF977FA-9822-4610-92C0-81F567CEFDF8}" srcId="{22930B40-B351-4DCF-B238-20742BE7CA4B}" destId="{44683005-6A3A-4B97-95CA-9EF1BBD27F62}" srcOrd="0" destOrd="0" parTransId="{019E4052-89EA-4E62-A02D-FA9E483A3302}" sibTransId="{1BB7CAFD-6D5A-48B1-8613-FBD78D824559}"/>
    <dgm:cxn modelId="{3991A355-3BAD-4182-968A-9EE6C358BC7A}" type="presOf" srcId="{22930B40-B351-4DCF-B238-20742BE7CA4B}" destId="{0869FA01-DBAE-40AC-AA89-E8CC490625E1}" srcOrd="0" destOrd="0" presId="urn:microsoft.com/office/officeart/2005/8/layout/radial4"/>
    <dgm:cxn modelId="{376CCB5A-FD53-41BE-B3C3-87BDD441B4C1}" type="presOf" srcId="{D24EDB78-6E86-416C-A5CD-C4A5ACB42FD4}" destId="{C92AD9FC-672C-4479-B781-B2B43AF44BE4}" srcOrd="0" destOrd="0" presId="urn:microsoft.com/office/officeart/2005/8/layout/radial4"/>
    <dgm:cxn modelId="{339E74AF-6D3E-401E-AE86-BAFF2E069658}" type="presOf" srcId="{B2864671-360B-41FE-B6E4-57A63C794850}" destId="{F1650900-24A0-4913-A589-0DE3C4672FBD}" srcOrd="0" destOrd="0" presId="urn:microsoft.com/office/officeart/2005/8/layout/radial4"/>
    <dgm:cxn modelId="{5F59C3A9-4B20-4954-A490-1D51BC6C590C}" type="presOf" srcId="{44683005-6A3A-4B97-95CA-9EF1BBD27F62}" destId="{E14839ED-0DF4-454A-BFBE-D4315D750315}" srcOrd="0" destOrd="0" presId="urn:microsoft.com/office/officeart/2005/8/layout/radial4"/>
    <dgm:cxn modelId="{145DE8A0-62C9-436A-A3B0-2874EB419E4C}" type="presOf" srcId="{34800314-E4EB-47A9-AAB8-7F05FF672436}" destId="{6D203A9A-792D-4FA1-9E69-AE6264C58868}" srcOrd="0" destOrd="0" presId="urn:microsoft.com/office/officeart/2005/8/layout/radial4"/>
    <dgm:cxn modelId="{288FCF0A-246F-4429-A55B-FFDBA6E2DBDB}" type="presOf" srcId="{2FBAC7BE-FF10-4E72-B80C-5B60B1C8B1E1}" destId="{AFC0881D-2128-462A-A234-1287ACF6416A}" srcOrd="0" destOrd="0" presId="urn:microsoft.com/office/officeart/2005/8/layout/radial4"/>
    <dgm:cxn modelId="{7527EE45-99D9-46B2-AE41-9B37208B65A4}" srcId="{44683005-6A3A-4B97-95CA-9EF1BBD27F62}" destId="{B2864671-360B-41FE-B6E4-57A63C794850}" srcOrd="2" destOrd="0" parTransId="{D24EDB78-6E86-416C-A5CD-C4A5ACB42FD4}" sibTransId="{47B2C5AD-2ACB-4BB9-8BF5-D4A8FEEDBBE6}"/>
    <dgm:cxn modelId="{D1E7BF0F-9BA1-4993-BC5A-CFC7BC5269E8}" type="presOf" srcId="{C98B9CCA-2265-4B0E-8253-AE6D4173D664}" destId="{6455CF9F-1E57-48F7-B56A-5AC0B9C1C88D}" srcOrd="0" destOrd="0" presId="urn:microsoft.com/office/officeart/2005/8/layout/radial4"/>
    <dgm:cxn modelId="{E8152E4E-1056-4974-97DB-61E60490D7FB}" srcId="{44683005-6A3A-4B97-95CA-9EF1BBD27F62}" destId="{34800314-E4EB-47A9-AAB8-7F05FF672436}" srcOrd="1" destOrd="0" parTransId="{C98B9CCA-2265-4B0E-8253-AE6D4173D664}" sibTransId="{5AA20A4D-6749-43A1-BE6F-1E9BD3529EC6}"/>
    <dgm:cxn modelId="{1774985D-FCDC-43A7-A035-5D2C4354D328}" type="presOf" srcId="{DC83FC77-068A-4799-9480-44A53ED7D451}" destId="{590E443B-B7FF-4B03-8FB0-223E291F2319}" srcOrd="0" destOrd="0" presId="urn:microsoft.com/office/officeart/2005/8/layout/radial4"/>
    <dgm:cxn modelId="{AC230205-A48F-4ABD-899D-455826AD305E}" type="presParOf" srcId="{0869FA01-DBAE-40AC-AA89-E8CC490625E1}" destId="{E14839ED-0DF4-454A-BFBE-D4315D750315}" srcOrd="0" destOrd="0" presId="urn:microsoft.com/office/officeart/2005/8/layout/radial4"/>
    <dgm:cxn modelId="{E65E45AC-0CFC-4A7C-BE66-8D07E3CA340D}" type="presParOf" srcId="{0869FA01-DBAE-40AC-AA89-E8CC490625E1}" destId="{AFC0881D-2128-462A-A234-1287ACF6416A}" srcOrd="1" destOrd="0" presId="urn:microsoft.com/office/officeart/2005/8/layout/radial4"/>
    <dgm:cxn modelId="{73EA5ABC-446F-4595-B65A-1F4DC885C9E7}" type="presParOf" srcId="{0869FA01-DBAE-40AC-AA89-E8CC490625E1}" destId="{590E443B-B7FF-4B03-8FB0-223E291F2319}" srcOrd="2" destOrd="0" presId="urn:microsoft.com/office/officeart/2005/8/layout/radial4"/>
    <dgm:cxn modelId="{3E86644F-87E8-4266-9D8E-ADF46F6EE112}" type="presParOf" srcId="{0869FA01-DBAE-40AC-AA89-E8CC490625E1}" destId="{6455CF9F-1E57-48F7-B56A-5AC0B9C1C88D}" srcOrd="3" destOrd="0" presId="urn:microsoft.com/office/officeart/2005/8/layout/radial4"/>
    <dgm:cxn modelId="{D9110EF6-A002-4A36-BF56-3329FE7C205F}" type="presParOf" srcId="{0869FA01-DBAE-40AC-AA89-E8CC490625E1}" destId="{6D203A9A-792D-4FA1-9E69-AE6264C58868}" srcOrd="4" destOrd="0" presId="urn:microsoft.com/office/officeart/2005/8/layout/radial4"/>
    <dgm:cxn modelId="{474F9989-16CF-43EC-AD8C-B5558B0B118F}" type="presParOf" srcId="{0869FA01-DBAE-40AC-AA89-E8CC490625E1}" destId="{C92AD9FC-672C-4479-B781-B2B43AF44BE4}" srcOrd="5" destOrd="0" presId="urn:microsoft.com/office/officeart/2005/8/layout/radial4"/>
    <dgm:cxn modelId="{1DFF1E78-E9ED-432A-9216-F57881E3282C}" type="presParOf" srcId="{0869FA01-DBAE-40AC-AA89-E8CC490625E1}" destId="{F1650900-24A0-4913-A589-0DE3C4672FBD}" srcOrd="6" destOrd="0" presId="urn:microsoft.com/office/officeart/2005/8/layout/radial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D79166-6684-497D-B25C-C041310543B0}" type="doc">
      <dgm:prSet loTypeId="urn:microsoft.com/office/officeart/2005/8/layout/gear1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0B8E448E-4785-4293-A0CA-4EC7FA87775C}">
      <dgm:prSet phldrT="[텍스트]" custT="1"/>
      <dgm:spPr/>
      <dgm:t>
        <a:bodyPr/>
        <a:lstStyle/>
        <a:p>
          <a:pPr latinLnBrk="1"/>
          <a:r>
            <a:rPr lang="ko-KR" altLang="en-US" sz="1800" b="1" dirty="0" smtClean="0"/>
            <a:t>지원내용</a:t>
          </a:r>
          <a:endParaRPr lang="ko-KR" altLang="en-US" sz="1800" b="1" dirty="0"/>
        </a:p>
      </dgm:t>
    </dgm:pt>
    <dgm:pt modelId="{F4338A67-3231-4A96-BDCF-288E52564352}" type="parTrans" cxnId="{BB372283-2705-4DC3-840F-E31C42881862}">
      <dgm:prSet/>
      <dgm:spPr/>
      <dgm:t>
        <a:bodyPr/>
        <a:lstStyle/>
        <a:p>
          <a:pPr latinLnBrk="1"/>
          <a:endParaRPr lang="ko-KR" altLang="en-US"/>
        </a:p>
      </dgm:t>
    </dgm:pt>
    <dgm:pt modelId="{3A52FDD6-DF73-4AD4-93F9-24659D94B630}" type="sibTrans" cxnId="{BB372283-2705-4DC3-840F-E31C42881862}">
      <dgm:prSet/>
      <dgm:spPr/>
      <dgm:t>
        <a:bodyPr/>
        <a:lstStyle/>
        <a:p>
          <a:pPr latinLnBrk="1"/>
          <a:endParaRPr lang="ko-KR" altLang="en-US"/>
        </a:p>
      </dgm:t>
    </dgm:pt>
    <dgm:pt modelId="{377B50FF-A251-477B-A2DD-C633494C6CF7}">
      <dgm:prSet phldrT="[텍스트]" custT="1"/>
      <dgm:spPr/>
      <dgm:t>
        <a:bodyPr/>
        <a:lstStyle/>
        <a:p>
          <a:pPr latinLnBrk="1"/>
          <a:r>
            <a:rPr lang="ko-KR" altLang="en-US" sz="1200" b="1" dirty="0" smtClean="0"/>
            <a:t>공동브랜드</a:t>
          </a:r>
          <a:r>
            <a:rPr lang="en-US" altLang="ko-KR" sz="1200" b="1" dirty="0" smtClean="0"/>
            <a:t>, </a:t>
          </a:r>
          <a:r>
            <a:rPr lang="ko-KR" altLang="en-US" sz="1200" b="1" dirty="0" smtClean="0"/>
            <a:t>공동설비</a:t>
          </a:r>
          <a:r>
            <a:rPr lang="en-US" altLang="ko-KR" sz="1200" b="1" dirty="0" smtClean="0"/>
            <a:t>, </a:t>
          </a:r>
          <a:r>
            <a:rPr lang="ko-KR" altLang="en-US" sz="1200" b="1" dirty="0" smtClean="0"/>
            <a:t>공동마케팅 등에 소요되는 비용</a:t>
          </a:r>
          <a:endParaRPr lang="ko-KR" altLang="en-US" sz="1200" b="1" dirty="0"/>
        </a:p>
      </dgm:t>
    </dgm:pt>
    <dgm:pt modelId="{2D3BD799-AC6B-42F2-87A3-8C0524B25814}" type="parTrans" cxnId="{4934FDEA-AEF6-41D1-A373-E41CA0877521}">
      <dgm:prSet/>
      <dgm:spPr/>
      <dgm:t>
        <a:bodyPr/>
        <a:lstStyle/>
        <a:p>
          <a:pPr latinLnBrk="1"/>
          <a:endParaRPr lang="ko-KR" altLang="en-US"/>
        </a:p>
      </dgm:t>
    </dgm:pt>
    <dgm:pt modelId="{FB9AE538-237E-43C1-9BC1-9DA2156B111A}" type="sibTrans" cxnId="{4934FDEA-AEF6-41D1-A373-E41CA0877521}">
      <dgm:prSet/>
      <dgm:spPr/>
      <dgm:t>
        <a:bodyPr/>
        <a:lstStyle/>
        <a:p>
          <a:pPr latinLnBrk="1"/>
          <a:endParaRPr lang="ko-KR" altLang="en-US"/>
        </a:p>
      </dgm:t>
    </dgm:pt>
    <dgm:pt modelId="{3E98C245-48EF-41D1-A88B-701F46572CA0}">
      <dgm:prSet phldrT="[텍스트]" custT="1"/>
      <dgm:spPr/>
      <dgm:t>
        <a:bodyPr/>
        <a:lstStyle/>
        <a:p>
          <a:pPr latinLnBrk="1"/>
          <a:r>
            <a:rPr lang="ko-KR" altLang="en-US" sz="1800" b="1" dirty="0" smtClean="0"/>
            <a:t>지원대상</a:t>
          </a:r>
          <a:endParaRPr lang="en-US" altLang="ko-KR" sz="1800" b="1" dirty="0" smtClean="0"/>
        </a:p>
        <a:p>
          <a:pPr latinLnBrk="1"/>
          <a:endParaRPr lang="ko-KR" altLang="en-US" sz="1800" b="1" dirty="0"/>
        </a:p>
      </dgm:t>
    </dgm:pt>
    <dgm:pt modelId="{137EEE9F-86AC-4366-AA2E-1111E98279DB}" type="parTrans" cxnId="{F12061A1-495E-4659-B729-73A70498BD27}">
      <dgm:prSet/>
      <dgm:spPr/>
      <dgm:t>
        <a:bodyPr/>
        <a:lstStyle/>
        <a:p>
          <a:pPr latinLnBrk="1"/>
          <a:endParaRPr lang="ko-KR" altLang="en-US"/>
        </a:p>
      </dgm:t>
    </dgm:pt>
    <dgm:pt modelId="{0FD5B11C-DE61-4FF4-8602-23B209197C93}" type="sibTrans" cxnId="{F12061A1-495E-4659-B729-73A70498BD27}">
      <dgm:prSet/>
      <dgm:spPr/>
      <dgm:t>
        <a:bodyPr/>
        <a:lstStyle/>
        <a:p>
          <a:pPr latinLnBrk="1"/>
          <a:endParaRPr lang="ko-KR" altLang="en-US"/>
        </a:p>
      </dgm:t>
    </dgm:pt>
    <dgm:pt modelId="{56E8D54D-666F-476F-A968-A8CE9AF488D4}">
      <dgm:prSet phldrT="[텍스트]" custT="1"/>
      <dgm:spPr/>
      <dgm:t>
        <a:bodyPr/>
        <a:lstStyle/>
        <a:p>
          <a:pPr latinLnBrk="1"/>
          <a:r>
            <a:rPr lang="en-US" altLang="ko-KR" sz="1200" b="1" dirty="0" smtClean="0"/>
            <a:t>5</a:t>
          </a:r>
          <a:r>
            <a:rPr lang="ko-KR" altLang="en-US" sz="1200" b="1" dirty="0" smtClean="0"/>
            <a:t>인 이상의 자발적 협업체</a:t>
          </a:r>
          <a:r>
            <a:rPr lang="en-US" altLang="ko-KR" sz="1200" b="1" dirty="0" smtClean="0"/>
            <a:t>(</a:t>
          </a:r>
          <a:r>
            <a:rPr lang="ko-KR" altLang="en-US" sz="1200" b="1" dirty="0" smtClean="0"/>
            <a:t>협동조합</a:t>
          </a:r>
          <a:r>
            <a:rPr lang="en-US" altLang="ko-KR" sz="1200" b="1" dirty="0" smtClean="0"/>
            <a:t>)</a:t>
          </a:r>
          <a:endParaRPr lang="ko-KR" altLang="en-US" sz="1200" b="1" dirty="0"/>
        </a:p>
      </dgm:t>
    </dgm:pt>
    <dgm:pt modelId="{55514A7F-1A5D-48C4-87B5-0B8A55877F9E}" type="parTrans" cxnId="{6FA2B0F3-A329-4E3D-892F-232ACB30FAE1}">
      <dgm:prSet/>
      <dgm:spPr/>
      <dgm:t>
        <a:bodyPr/>
        <a:lstStyle/>
        <a:p>
          <a:pPr latinLnBrk="1"/>
          <a:endParaRPr lang="ko-KR" altLang="en-US"/>
        </a:p>
      </dgm:t>
    </dgm:pt>
    <dgm:pt modelId="{D3DB84A5-4116-49DF-8C85-51F95A35B4BB}" type="sibTrans" cxnId="{6FA2B0F3-A329-4E3D-892F-232ACB30FAE1}">
      <dgm:prSet/>
      <dgm:spPr/>
      <dgm:t>
        <a:bodyPr/>
        <a:lstStyle/>
        <a:p>
          <a:pPr latinLnBrk="1"/>
          <a:endParaRPr lang="ko-KR" altLang="en-US"/>
        </a:p>
      </dgm:t>
    </dgm:pt>
    <dgm:pt modelId="{A726E12F-D919-40B5-BD71-CABF5479511C}">
      <dgm:prSet phldrT="[텍스트]" custT="1"/>
      <dgm:spPr/>
      <dgm:t>
        <a:bodyPr/>
        <a:lstStyle/>
        <a:p>
          <a:pPr latinLnBrk="1"/>
          <a:r>
            <a:rPr lang="ko-KR" altLang="en-US" sz="1200" b="1" dirty="0" smtClean="0"/>
            <a:t>구성원의 </a:t>
          </a:r>
          <a:r>
            <a:rPr lang="en-US" altLang="ko-KR" sz="1200" b="1" dirty="0" smtClean="0"/>
            <a:t>80% </a:t>
          </a:r>
          <a:r>
            <a:rPr lang="ko-KR" altLang="en-US" sz="1200" b="1" dirty="0" smtClean="0"/>
            <a:t>이상이 지원제외대상 이외의 소상공인으로 구성</a:t>
          </a:r>
          <a:endParaRPr lang="ko-KR" altLang="en-US" sz="1200" b="1" dirty="0"/>
        </a:p>
      </dgm:t>
    </dgm:pt>
    <dgm:pt modelId="{38A81A1F-FD81-4283-8220-505902CC3A8D}" type="parTrans" cxnId="{C6D1972A-ED1A-48AB-AA3A-2D152CD6FEF6}">
      <dgm:prSet/>
      <dgm:spPr/>
      <dgm:t>
        <a:bodyPr/>
        <a:lstStyle/>
        <a:p>
          <a:pPr latinLnBrk="1"/>
          <a:endParaRPr lang="ko-KR" altLang="en-US"/>
        </a:p>
      </dgm:t>
    </dgm:pt>
    <dgm:pt modelId="{DE640622-CCFE-427A-A533-A0A6ABB60601}" type="sibTrans" cxnId="{C6D1972A-ED1A-48AB-AA3A-2D152CD6FEF6}">
      <dgm:prSet/>
      <dgm:spPr/>
      <dgm:t>
        <a:bodyPr/>
        <a:lstStyle/>
        <a:p>
          <a:pPr latinLnBrk="1"/>
          <a:endParaRPr lang="ko-KR" altLang="en-US"/>
        </a:p>
      </dgm:t>
    </dgm:pt>
    <dgm:pt modelId="{5417205F-1F32-4A00-8521-AB764DC225B8}">
      <dgm:prSet phldrT="[텍스트]" custT="1"/>
      <dgm:spPr/>
      <dgm:t>
        <a:bodyPr/>
        <a:lstStyle/>
        <a:p>
          <a:pPr latinLnBrk="1"/>
          <a:r>
            <a:rPr lang="ko-KR" altLang="en-US" sz="1800" b="1" dirty="0" smtClean="0"/>
            <a:t>지원규모</a:t>
          </a:r>
          <a:endParaRPr lang="ko-KR" altLang="en-US" sz="1600" b="1" dirty="0"/>
        </a:p>
      </dgm:t>
    </dgm:pt>
    <dgm:pt modelId="{44876E47-3E87-40B8-8432-00828BA1F626}" type="parTrans" cxnId="{423E890B-F096-46FF-93C6-718B384B9CE6}">
      <dgm:prSet/>
      <dgm:spPr/>
      <dgm:t>
        <a:bodyPr/>
        <a:lstStyle/>
        <a:p>
          <a:pPr latinLnBrk="1"/>
          <a:endParaRPr lang="ko-KR" altLang="en-US"/>
        </a:p>
      </dgm:t>
    </dgm:pt>
    <dgm:pt modelId="{B2AFFB3D-6EF0-4F34-8CBB-1252B506D47C}" type="sibTrans" cxnId="{423E890B-F096-46FF-93C6-718B384B9CE6}">
      <dgm:prSet/>
      <dgm:spPr/>
      <dgm:t>
        <a:bodyPr/>
        <a:lstStyle/>
        <a:p>
          <a:pPr latinLnBrk="1"/>
          <a:endParaRPr lang="ko-KR" altLang="en-US"/>
        </a:p>
      </dgm:t>
    </dgm:pt>
    <dgm:pt modelId="{A38FD9A0-67D8-45EA-9284-FBC0D4910422}">
      <dgm:prSet phldrT="[텍스트]" custT="1"/>
      <dgm:spPr/>
      <dgm:t>
        <a:bodyPr/>
        <a:lstStyle/>
        <a:p>
          <a:pPr latinLnBrk="1"/>
          <a:r>
            <a:rPr lang="en-US" altLang="ko-KR" sz="1200" b="1" dirty="0" smtClean="0"/>
            <a:t>300</a:t>
          </a:r>
          <a:r>
            <a:rPr lang="ko-KR" altLang="en-US" sz="1200" b="1" dirty="0" smtClean="0"/>
            <a:t>개 </a:t>
          </a:r>
          <a:r>
            <a:rPr lang="ko-KR" altLang="en-US" sz="1200" b="1" dirty="0" err="1" smtClean="0"/>
            <a:t>협업체</a:t>
          </a:r>
          <a:r>
            <a:rPr lang="en-US" altLang="ko-KR" sz="1200" b="1" dirty="0" smtClean="0"/>
            <a:t>(</a:t>
          </a:r>
          <a:r>
            <a:rPr lang="ko-KR" altLang="en-US" sz="1200" b="1" dirty="0" smtClean="0"/>
            <a:t>협동조합</a:t>
          </a:r>
          <a:r>
            <a:rPr lang="en-US" altLang="ko-KR" sz="1200" b="1" dirty="0" smtClean="0"/>
            <a:t>)</a:t>
          </a:r>
          <a:endParaRPr lang="ko-KR" altLang="en-US" sz="1200" b="1" dirty="0"/>
        </a:p>
      </dgm:t>
    </dgm:pt>
    <dgm:pt modelId="{324FD0CB-861A-4121-8D7A-0D1A3C8DBC2B}" type="parTrans" cxnId="{B7E9C728-C5B0-4FA5-8D86-781ADFCBB314}">
      <dgm:prSet/>
      <dgm:spPr/>
      <dgm:t>
        <a:bodyPr/>
        <a:lstStyle/>
        <a:p>
          <a:pPr latinLnBrk="1"/>
          <a:endParaRPr lang="ko-KR" altLang="en-US"/>
        </a:p>
      </dgm:t>
    </dgm:pt>
    <dgm:pt modelId="{F2EB9639-700F-4041-BCE4-4A687D5E6FEA}" type="sibTrans" cxnId="{B7E9C728-C5B0-4FA5-8D86-781ADFCBB314}">
      <dgm:prSet/>
      <dgm:spPr/>
      <dgm:t>
        <a:bodyPr/>
        <a:lstStyle/>
        <a:p>
          <a:pPr latinLnBrk="1"/>
          <a:endParaRPr lang="ko-KR" altLang="en-US"/>
        </a:p>
      </dgm:t>
    </dgm:pt>
    <dgm:pt modelId="{615315D3-5232-4320-9435-1838568E632A}">
      <dgm:prSet custT="1"/>
      <dgm:spPr/>
      <dgm:t>
        <a:bodyPr/>
        <a:lstStyle/>
        <a:p>
          <a:pPr latinLnBrk="1"/>
          <a:r>
            <a:rPr lang="ko-KR" altLang="en-US" sz="1200" b="1" dirty="0" smtClean="0"/>
            <a:t>협동조합 설립 및 협업사업에 필요한 교육</a:t>
          </a:r>
          <a:r>
            <a:rPr lang="en-US" altLang="ko-KR" sz="1200" b="1" dirty="0" smtClean="0"/>
            <a:t>, </a:t>
          </a:r>
          <a:r>
            <a:rPr lang="ko-KR" altLang="en-US" sz="1200" b="1" dirty="0" smtClean="0"/>
            <a:t>컨설팅 포함</a:t>
          </a:r>
          <a:endParaRPr lang="ko-KR" altLang="en-US" sz="1200" b="1" dirty="0"/>
        </a:p>
      </dgm:t>
    </dgm:pt>
    <dgm:pt modelId="{34AFBBF9-2BFF-4773-A95A-0005583BC26B}" type="parTrans" cxnId="{BAE17B58-1D73-4A18-9FF8-A6473A95984D}">
      <dgm:prSet/>
      <dgm:spPr/>
      <dgm:t>
        <a:bodyPr/>
        <a:lstStyle/>
        <a:p>
          <a:pPr latinLnBrk="1"/>
          <a:endParaRPr lang="ko-KR" altLang="en-US"/>
        </a:p>
      </dgm:t>
    </dgm:pt>
    <dgm:pt modelId="{571EB586-C429-4484-92CF-B132E7B19BC8}" type="sibTrans" cxnId="{BAE17B58-1D73-4A18-9FF8-A6473A95984D}">
      <dgm:prSet/>
      <dgm:spPr/>
      <dgm:t>
        <a:bodyPr/>
        <a:lstStyle/>
        <a:p>
          <a:pPr latinLnBrk="1"/>
          <a:endParaRPr lang="ko-KR" altLang="en-US"/>
        </a:p>
      </dgm:t>
    </dgm:pt>
    <dgm:pt modelId="{99801D9F-373F-484B-B9F8-AD1C892AEE31}">
      <dgm:prSet custT="1"/>
      <dgm:spPr/>
      <dgm:t>
        <a:bodyPr/>
        <a:lstStyle/>
        <a:p>
          <a:pPr latinLnBrk="1"/>
          <a:r>
            <a:rPr lang="ko-KR" altLang="en-US" sz="1200" b="1" dirty="0" smtClean="0"/>
            <a:t>조합당 최고 </a:t>
          </a:r>
          <a:r>
            <a:rPr lang="en-US" altLang="ko-KR" sz="1200" b="1" dirty="0" smtClean="0"/>
            <a:t>1</a:t>
          </a:r>
          <a:r>
            <a:rPr lang="ko-KR" altLang="en-US" sz="1200" b="1" dirty="0" err="1" smtClean="0"/>
            <a:t>억원</a:t>
          </a:r>
          <a:r>
            <a:rPr lang="ko-KR" altLang="en-US" sz="1200" b="1" dirty="0" smtClean="0"/>
            <a:t> 한도 내</a:t>
          </a:r>
          <a:endParaRPr lang="ko-KR" altLang="en-US" sz="1200" b="1" dirty="0"/>
        </a:p>
      </dgm:t>
    </dgm:pt>
    <dgm:pt modelId="{AD131CB4-A8BF-4472-AFB1-F7943184A7A6}" type="parTrans" cxnId="{98E237F0-E21D-4883-8A1C-870DE3A535AD}">
      <dgm:prSet/>
      <dgm:spPr/>
      <dgm:t>
        <a:bodyPr/>
        <a:lstStyle/>
        <a:p>
          <a:pPr latinLnBrk="1"/>
          <a:endParaRPr lang="ko-KR" altLang="en-US"/>
        </a:p>
      </dgm:t>
    </dgm:pt>
    <dgm:pt modelId="{A614AC03-C625-45AE-8762-3D0648BBBBF3}" type="sibTrans" cxnId="{98E237F0-E21D-4883-8A1C-870DE3A535AD}">
      <dgm:prSet/>
      <dgm:spPr/>
      <dgm:t>
        <a:bodyPr/>
        <a:lstStyle/>
        <a:p>
          <a:pPr latinLnBrk="1"/>
          <a:endParaRPr lang="ko-KR" altLang="en-US"/>
        </a:p>
      </dgm:t>
    </dgm:pt>
    <dgm:pt modelId="{5C15D7DA-B0E2-48A8-86E2-4806125BC55A}">
      <dgm:prSet phldrT="[텍스트]" custT="1"/>
      <dgm:spPr/>
      <dgm:t>
        <a:bodyPr/>
        <a:lstStyle/>
        <a:p>
          <a:pPr latinLnBrk="1"/>
          <a:r>
            <a:rPr lang="ko-KR" altLang="en-US" sz="1200" b="1" dirty="0" smtClean="0"/>
            <a:t>우대지원 업종 </a:t>
          </a:r>
          <a:r>
            <a:rPr lang="en-US" altLang="ko-KR" sz="1200" b="1" dirty="0" smtClean="0"/>
            <a:t>20</a:t>
          </a:r>
          <a:r>
            <a:rPr lang="ko-KR" altLang="en-US" sz="1200" b="1" dirty="0" smtClean="0"/>
            <a:t>개 가점부여</a:t>
          </a:r>
          <a:endParaRPr lang="ko-KR" altLang="en-US" sz="1200" b="1" dirty="0"/>
        </a:p>
      </dgm:t>
    </dgm:pt>
    <dgm:pt modelId="{19D84CB6-55FB-4013-8F34-80B5CD7D943C}" type="parTrans" cxnId="{AA72AF69-F8D6-4C9F-8ADC-784FF5F6F8B1}">
      <dgm:prSet/>
      <dgm:spPr/>
      <dgm:t>
        <a:bodyPr/>
        <a:lstStyle/>
        <a:p>
          <a:pPr latinLnBrk="1"/>
          <a:endParaRPr lang="ko-KR" altLang="en-US"/>
        </a:p>
      </dgm:t>
    </dgm:pt>
    <dgm:pt modelId="{AE9F3E1D-DCAD-4F9B-88B9-AC8B0FBE036C}" type="sibTrans" cxnId="{AA72AF69-F8D6-4C9F-8ADC-784FF5F6F8B1}">
      <dgm:prSet/>
      <dgm:spPr/>
      <dgm:t>
        <a:bodyPr/>
        <a:lstStyle/>
        <a:p>
          <a:pPr latinLnBrk="1"/>
          <a:endParaRPr lang="ko-KR" altLang="en-US"/>
        </a:p>
      </dgm:t>
    </dgm:pt>
    <dgm:pt modelId="{02C475D4-220F-4C29-8EE5-38394039D51C}" type="pres">
      <dgm:prSet presAssocID="{22D79166-6684-497D-B25C-C041310543B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88A35E-50C6-44E8-B8A2-0BEB77C817CC}" type="pres">
      <dgm:prSet presAssocID="{0B8E448E-4785-4293-A0CA-4EC7FA87775C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F68915-A855-4C10-A8A5-ADF526A52BBF}" type="pres">
      <dgm:prSet presAssocID="{0B8E448E-4785-4293-A0CA-4EC7FA87775C}" presName="gear1srcNode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AD2D62DA-14D9-4466-8AAD-F194F24C3D24}" type="pres">
      <dgm:prSet presAssocID="{0B8E448E-4785-4293-A0CA-4EC7FA87775C}" presName="gear1dstNode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881BFAFD-DA53-426D-AA76-D5AEB9D919B2}" type="pres">
      <dgm:prSet presAssocID="{0B8E448E-4785-4293-A0CA-4EC7FA87775C}" presName="gear1ch" presStyleLbl="fgAcc1" presStyleIdx="0" presStyleCnt="3" custScaleX="258253" custScaleY="65356" custLinFactNeighborX="-24069" custLinFactNeighborY="229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38A42FB-057C-4CE6-9987-725B5A42A149}" type="pres">
      <dgm:prSet presAssocID="{3E98C245-48EF-41D1-A88B-701F46572CA0}" presName="gear2" presStyleLbl="node1" presStyleIdx="1" presStyleCnt="3" custScaleX="105129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8F446C8-B0AA-42D3-92D0-D5077087DF09}" type="pres">
      <dgm:prSet presAssocID="{3E98C245-48EF-41D1-A88B-701F46572CA0}" presName="gear2srcNode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ABF6F7F0-C254-4BD0-B72C-2CDACE391942}" type="pres">
      <dgm:prSet presAssocID="{3E98C245-48EF-41D1-A88B-701F46572CA0}" presName="gear2dstNode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A64D9B6E-A105-4116-960D-FF8CE0395977}" type="pres">
      <dgm:prSet presAssocID="{3E98C245-48EF-41D1-A88B-701F46572CA0}" presName="gear2ch" presStyleLbl="fgAcc1" presStyleIdx="1" presStyleCnt="3" custScaleX="176381" custScaleY="124837" custLinFactNeighborX="-41307" custLinFactNeighborY="-1012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E13191A-F728-4C34-9C6D-E9E13D59A79E}" type="pres">
      <dgm:prSet presAssocID="{5417205F-1F32-4A00-8521-AB764DC225B8}" presName="gear3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BA98D086-452F-48C9-A97B-98E1D9517BCA}" type="pres">
      <dgm:prSet presAssocID="{5417205F-1F32-4A00-8521-AB764DC225B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DF18D3F-E3C8-4506-8A45-47FB4EB80CB6}" type="pres">
      <dgm:prSet presAssocID="{5417205F-1F32-4A00-8521-AB764DC225B8}" presName="gear3srcNode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0BA4E0C6-AE3C-4C64-8149-542DAFA433FE}" type="pres">
      <dgm:prSet presAssocID="{5417205F-1F32-4A00-8521-AB764DC225B8}" presName="gear3dstNode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E3182286-DBF2-404A-A047-4C34EAC72F7B}" type="pres">
      <dgm:prSet presAssocID="{5417205F-1F32-4A00-8521-AB764DC225B8}" presName="gear3ch" presStyleLbl="fgAcc1" presStyleIdx="2" presStyleCnt="3" custScaleX="136954" custScaleY="69035" custLinFactNeighborX="22729" custLinFactNeighborY="-846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1522CAD-1278-485E-AE31-B78A5D0BC1E8}" type="pres">
      <dgm:prSet presAssocID="{3A52FDD6-DF73-4AD4-93F9-24659D94B630}" presName="connector1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D6B565B9-73A4-426F-90CF-7596472A9F3F}" type="pres">
      <dgm:prSet presAssocID="{0FD5B11C-DE61-4FF4-8602-23B209197C93}" presName="connector2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CE90415D-8DAD-4046-956E-15BE1C41AE0D}" type="pres">
      <dgm:prSet presAssocID="{B2AFFB3D-6EF0-4F34-8CBB-1252B506D47C}" presName="connector3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</dgm:ptLst>
  <dgm:cxnLst>
    <dgm:cxn modelId="{B8FBDDE8-BFA2-4B3B-9B82-17DC4CBD0F00}" type="presOf" srcId="{0B8E448E-4785-4293-A0CA-4EC7FA87775C}" destId="{A9F68915-A855-4C10-A8A5-ADF526A52BBF}" srcOrd="1" destOrd="0" presId="urn:microsoft.com/office/officeart/2005/8/layout/gear1"/>
    <dgm:cxn modelId="{B2F9EDFE-2537-467E-AC00-4B2B7EF0E363}" type="presOf" srcId="{3E98C245-48EF-41D1-A88B-701F46572CA0}" destId="{038A42FB-057C-4CE6-9987-725B5A42A149}" srcOrd="0" destOrd="0" presId="urn:microsoft.com/office/officeart/2005/8/layout/gear1"/>
    <dgm:cxn modelId="{5331BAB4-8405-4632-B07D-690865216E68}" type="presOf" srcId="{377B50FF-A251-477B-A2DD-C633494C6CF7}" destId="{881BFAFD-DA53-426D-AA76-D5AEB9D919B2}" srcOrd="0" destOrd="0" presId="urn:microsoft.com/office/officeart/2005/8/layout/gear1"/>
    <dgm:cxn modelId="{A08439EA-245E-4114-ACA8-8368B3FD4528}" type="presOf" srcId="{3E98C245-48EF-41D1-A88B-701F46572CA0}" destId="{18F446C8-B0AA-42D3-92D0-D5077087DF09}" srcOrd="1" destOrd="0" presId="urn:microsoft.com/office/officeart/2005/8/layout/gear1"/>
    <dgm:cxn modelId="{6DE50181-2069-4BD9-B400-AA8444E42843}" type="presOf" srcId="{B2AFFB3D-6EF0-4F34-8CBB-1252B506D47C}" destId="{CE90415D-8DAD-4046-956E-15BE1C41AE0D}" srcOrd="0" destOrd="0" presId="urn:microsoft.com/office/officeart/2005/8/layout/gear1"/>
    <dgm:cxn modelId="{AA72AF69-F8D6-4C9F-8ADC-784FF5F6F8B1}" srcId="{3E98C245-48EF-41D1-A88B-701F46572CA0}" destId="{5C15D7DA-B0E2-48A8-86E2-4806125BC55A}" srcOrd="2" destOrd="0" parTransId="{19D84CB6-55FB-4013-8F34-80B5CD7D943C}" sibTransId="{AE9F3E1D-DCAD-4F9B-88B9-AC8B0FBE036C}"/>
    <dgm:cxn modelId="{BAE17B58-1D73-4A18-9FF8-A6473A95984D}" srcId="{0B8E448E-4785-4293-A0CA-4EC7FA87775C}" destId="{615315D3-5232-4320-9435-1838568E632A}" srcOrd="1" destOrd="0" parTransId="{34AFBBF9-2BFF-4773-A95A-0005583BC26B}" sibTransId="{571EB586-C429-4484-92CF-B132E7B19BC8}"/>
    <dgm:cxn modelId="{F12061A1-495E-4659-B729-73A70498BD27}" srcId="{22D79166-6684-497D-B25C-C041310543B0}" destId="{3E98C245-48EF-41D1-A88B-701F46572CA0}" srcOrd="1" destOrd="0" parTransId="{137EEE9F-86AC-4366-AA2E-1111E98279DB}" sibTransId="{0FD5B11C-DE61-4FF4-8602-23B209197C93}"/>
    <dgm:cxn modelId="{75FBCD40-B045-4142-B296-37EF9B943CF2}" type="presOf" srcId="{615315D3-5232-4320-9435-1838568E632A}" destId="{881BFAFD-DA53-426D-AA76-D5AEB9D919B2}" srcOrd="0" destOrd="1" presId="urn:microsoft.com/office/officeart/2005/8/layout/gear1"/>
    <dgm:cxn modelId="{4934FDEA-AEF6-41D1-A373-E41CA0877521}" srcId="{0B8E448E-4785-4293-A0CA-4EC7FA87775C}" destId="{377B50FF-A251-477B-A2DD-C633494C6CF7}" srcOrd="0" destOrd="0" parTransId="{2D3BD799-AC6B-42F2-87A3-8C0524B25814}" sibTransId="{FB9AE538-237E-43C1-9BC1-9DA2156B111A}"/>
    <dgm:cxn modelId="{EA56BFCE-4B7C-4B1A-87F2-D356E07A4318}" type="presOf" srcId="{5C15D7DA-B0E2-48A8-86E2-4806125BC55A}" destId="{A64D9B6E-A105-4116-960D-FF8CE0395977}" srcOrd="0" destOrd="2" presId="urn:microsoft.com/office/officeart/2005/8/layout/gear1"/>
    <dgm:cxn modelId="{98E237F0-E21D-4883-8A1C-870DE3A535AD}" srcId="{5417205F-1F32-4A00-8521-AB764DC225B8}" destId="{99801D9F-373F-484B-B9F8-AD1C892AEE31}" srcOrd="1" destOrd="0" parTransId="{AD131CB4-A8BF-4472-AFB1-F7943184A7A6}" sibTransId="{A614AC03-C625-45AE-8762-3D0648BBBBF3}"/>
    <dgm:cxn modelId="{B7E9C728-C5B0-4FA5-8D86-781ADFCBB314}" srcId="{5417205F-1F32-4A00-8521-AB764DC225B8}" destId="{A38FD9A0-67D8-45EA-9284-FBC0D4910422}" srcOrd="0" destOrd="0" parTransId="{324FD0CB-861A-4121-8D7A-0D1A3C8DBC2B}" sibTransId="{F2EB9639-700F-4041-BCE4-4A687D5E6FEA}"/>
    <dgm:cxn modelId="{4B7FA891-80D0-442F-852A-CDBAC027B342}" type="presOf" srcId="{5417205F-1F32-4A00-8521-AB764DC225B8}" destId="{BA98D086-452F-48C9-A97B-98E1D9517BCA}" srcOrd="1" destOrd="0" presId="urn:microsoft.com/office/officeart/2005/8/layout/gear1"/>
    <dgm:cxn modelId="{E1258BCD-F42A-4016-9B29-EB7DC924AC57}" type="presOf" srcId="{3A52FDD6-DF73-4AD4-93F9-24659D94B630}" destId="{71522CAD-1278-485E-AE31-B78A5D0BC1E8}" srcOrd="0" destOrd="0" presId="urn:microsoft.com/office/officeart/2005/8/layout/gear1"/>
    <dgm:cxn modelId="{BB372283-2705-4DC3-840F-E31C42881862}" srcId="{22D79166-6684-497D-B25C-C041310543B0}" destId="{0B8E448E-4785-4293-A0CA-4EC7FA87775C}" srcOrd="0" destOrd="0" parTransId="{F4338A67-3231-4A96-BDCF-288E52564352}" sibTransId="{3A52FDD6-DF73-4AD4-93F9-24659D94B630}"/>
    <dgm:cxn modelId="{CA472595-6C60-4041-B9B8-C97BA9316011}" type="presOf" srcId="{0B8E448E-4785-4293-A0CA-4EC7FA87775C}" destId="{AD2D62DA-14D9-4466-8AAD-F194F24C3D24}" srcOrd="2" destOrd="0" presId="urn:microsoft.com/office/officeart/2005/8/layout/gear1"/>
    <dgm:cxn modelId="{6FA2B0F3-A329-4E3D-892F-232ACB30FAE1}" srcId="{3E98C245-48EF-41D1-A88B-701F46572CA0}" destId="{56E8D54D-666F-476F-A968-A8CE9AF488D4}" srcOrd="0" destOrd="0" parTransId="{55514A7F-1A5D-48C4-87B5-0B8A55877F9E}" sibTransId="{D3DB84A5-4116-49DF-8C85-51F95A35B4BB}"/>
    <dgm:cxn modelId="{80008F1C-42CC-4555-9F9B-5CC1BACAF4A6}" type="presOf" srcId="{3E98C245-48EF-41D1-A88B-701F46572CA0}" destId="{ABF6F7F0-C254-4BD0-B72C-2CDACE391942}" srcOrd="2" destOrd="0" presId="urn:microsoft.com/office/officeart/2005/8/layout/gear1"/>
    <dgm:cxn modelId="{20EBCBB5-5A0A-45B0-AE81-568EAB00820F}" type="presOf" srcId="{A38FD9A0-67D8-45EA-9284-FBC0D4910422}" destId="{E3182286-DBF2-404A-A047-4C34EAC72F7B}" srcOrd="0" destOrd="0" presId="urn:microsoft.com/office/officeart/2005/8/layout/gear1"/>
    <dgm:cxn modelId="{A54519C3-4196-44EC-B361-0F0C74B185CF}" type="presOf" srcId="{56E8D54D-666F-476F-A968-A8CE9AF488D4}" destId="{A64D9B6E-A105-4116-960D-FF8CE0395977}" srcOrd="0" destOrd="0" presId="urn:microsoft.com/office/officeart/2005/8/layout/gear1"/>
    <dgm:cxn modelId="{821718CD-0224-4CA8-A9EC-020D999E5866}" type="presOf" srcId="{5417205F-1F32-4A00-8521-AB764DC225B8}" destId="{0BA4E0C6-AE3C-4C64-8149-542DAFA433FE}" srcOrd="3" destOrd="0" presId="urn:microsoft.com/office/officeart/2005/8/layout/gear1"/>
    <dgm:cxn modelId="{C6D1972A-ED1A-48AB-AA3A-2D152CD6FEF6}" srcId="{3E98C245-48EF-41D1-A88B-701F46572CA0}" destId="{A726E12F-D919-40B5-BD71-CABF5479511C}" srcOrd="1" destOrd="0" parTransId="{38A81A1F-FD81-4283-8220-505902CC3A8D}" sibTransId="{DE640622-CCFE-427A-A533-A0A6ABB60601}"/>
    <dgm:cxn modelId="{423E890B-F096-46FF-93C6-718B384B9CE6}" srcId="{22D79166-6684-497D-B25C-C041310543B0}" destId="{5417205F-1F32-4A00-8521-AB764DC225B8}" srcOrd="2" destOrd="0" parTransId="{44876E47-3E87-40B8-8432-00828BA1F626}" sibTransId="{B2AFFB3D-6EF0-4F34-8CBB-1252B506D47C}"/>
    <dgm:cxn modelId="{F030C9CE-51A7-4EE0-936D-AF6E9F979F3B}" type="presOf" srcId="{5417205F-1F32-4A00-8521-AB764DC225B8}" destId="{6E13191A-F728-4C34-9C6D-E9E13D59A79E}" srcOrd="0" destOrd="0" presId="urn:microsoft.com/office/officeart/2005/8/layout/gear1"/>
    <dgm:cxn modelId="{7F691890-6EE3-43CD-A9FA-D2F4D6C4E86C}" type="presOf" srcId="{99801D9F-373F-484B-B9F8-AD1C892AEE31}" destId="{E3182286-DBF2-404A-A047-4C34EAC72F7B}" srcOrd="0" destOrd="1" presId="urn:microsoft.com/office/officeart/2005/8/layout/gear1"/>
    <dgm:cxn modelId="{95D4E79B-B7F5-45E2-A408-054ED0DBEFC1}" type="presOf" srcId="{5417205F-1F32-4A00-8521-AB764DC225B8}" destId="{CDF18D3F-E3C8-4506-8A45-47FB4EB80CB6}" srcOrd="2" destOrd="0" presId="urn:microsoft.com/office/officeart/2005/8/layout/gear1"/>
    <dgm:cxn modelId="{4E990E10-7BF8-45EB-AB78-BC75F08C55DC}" type="presOf" srcId="{22D79166-6684-497D-B25C-C041310543B0}" destId="{02C475D4-220F-4C29-8EE5-38394039D51C}" srcOrd="0" destOrd="0" presId="urn:microsoft.com/office/officeart/2005/8/layout/gear1"/>
    <dgm:cxn modelId="{81AED057-9B24-47FE-A1EE-FB40A21CA11A}" type="presOf" srcId="{0FD5B11C-DE61-4FF4-8602-23B209197C93}" destId="{D6B565B9-73A4-426F-90CF-7596472A9F3F}" srcOrd="0" destOrd="0" presId="urn:microsoft.com/office/officeart/2005/8/layout/gear1"/>
    <dgm:cxn modelId="{6497109D-D9EC-4AA5-8E38-66C4F80EC3DF}" type="presOf" srcId="{0B8E448E-4785-4293-A0CA-4EC7FA87775C}" destId="{4388A35E-50C6-44E8-B8A2-0BEB77C817CC}" srcOrd="0" destOrd="0" presId="urn:microsoft.com/office/officeart/2005/8/layout/gear1"/>
    <dgm:cxn modelId="{F5347BE0-A543-4576-8CCD-B50263AD40C8}" type="presOf" srcId="{A726E12F-D919-40B5-BD71-CABF5479511C}" destId="{A64D9B6E-A105-4116-960D-FF8CE0395977}" srcOrd="0" destOrd="1" presId="urn:microsoft.com/office/officeart/2005/8/layout/gear1"/>
    <dgm:cxn modelId="{E2056D1E-4A73-407D-9148-E0D88BAECE06}" type="presParOf" srcId="{02C475D4-220F-4C29-8EE5-38394039D51C}" destId="{4388A35E-50C6-44E8-B8A2-0BEB77C817CC}" srcOrd="0" destOrd="0" presId="urn:microsoft.com/office/officeart/2005/8/layout/gear1"/>
    <dgm:cxn modelId="{3EFDC14F-436A-4394-BFF4-6FFDFBAE392F}" type="presParOf" srcId="{02C475D4-220F-4C29-8EE5-38394039D51C}" destId="{A9F68915-A855-4C10-A8A5-ADF526A52BBF}" srcOrd="1" destOrd="0" presId="urn:microsoft.com/office/officeart/2005/8/layout/gear1"/>
    <dgm:cxn modelId="{0617B493-9188-47FF-B228-B21205767BBE}" type="presParOf" srcId="{02C475D4-220F-4C29-8EE5-38394039D51C}" destId="{AD2D62DA-14D9-4466-8AAD-F194F24C3D24}" srcOrd="2" destOrd="0" presId="urn:microsoft.com/office/officeart/2005/8/layout/gear1"/>
    <dgm:cxn modelId="{F8CD3576-E921-4BC6-94BA-C9ECAE6B0C87}" type="presParOf" srcId="{02C475D4-220F-4C29-8EE5-38394039D51C}" destId="{881BFAFD-DA53-426D-AA76-D5AEB9D919B2}" srcOrd="3" destOrd="0" presId="urn:microsoft.com/office/officeart/2005/8/layout/gear1"/>
    <dgm:cxn modelId="{F35D57D2-F2D8-470F-AA6A-28CA81EFC45E}" type="presParOf" srcId="{02C475D4-220F-4C29-8EE5-38394039D51C}" destId="{038A42FB-057C-4CE6-9987-725B5A42A149}" srcOrd="4" destOrd="0" presId="urn:microsoft.com/office/officeart/2005/8/layout/gear1"/>
    <dgm:cxn modelId="{54E80725-41AC-4070-8807-3AC28C42CAD4}" type="presParOf" srcId="{02C475D4-220F-4C29-8EE5-38394039D51C}" destId="{18F446C8-B0AA-42D3-92D0-D5077087DF09}" srcOrd="5" destOrd="0" presId="urn:microsoft.com/office/officeart/2005/8/layout/gear1"/>
    <dgm:cxn modelId="{60570E4C-B92F-4DCA-84BE-74730A864709}" type="presParOf" srcId="{02C475D4-220F-4C29-8EE5-38394039D51C}" destId="{ABF6F7F0-C254-4BD0-B72C-2CDACE391942}" srcOrd="6" destOrd="0" presId="urn:microsoft.com/office/officeart/2005/8/layout/gear1"/>
    <dgm:cxn modelId="{871386C2-2B7E-4606-8577-DDE647776AFB}" type="presParOf" srcId="{02C475D4-220F-4C29-8EE5-38394039D51C}" destId="{A64D9B6E-A105-4116-960D-FF8CE0395977}" srcOrd="7" destOrd="0" presId="urn:microsoft.com/office/officeart/2005/8/layout/gear1"/>
    <dgm:cxn modelId="{96348577-8365-4C60-B5AC-7C5CBF0BFD4E}" type="presParOf" srcId="{02C475D4-220F-4C29-8EE5-38394039D51C}" destId="{6E13191A-F728-4C34-9C6D-E9E13D59A79E}" srcOrd="8" destOrd="0" presId="urn:microsoft.com/office/officeart/2005/8/layout/gear1"/>
    <dgm:cxn modelId="{22CFFD37-1822-4FEF-A04C-810A5D6C70ED}" type="presParOf" srcId="{02C475D4-220F-4C29-8EE5-38394039D51C}" destId="{BA98D086-452F-48C9-A97B-98E1D9517BCA}" srcOrd="9" destOrd="0" presId="urn:microsoft.com/office/officeart/2005/8/layout/gear1"/>
    <dgm:cxn modelId="{7FBA5547-393E-4BDE-A4A9-46BC9C08BF51}" type="presParOf" srcId="{02C475D4-220F-4C29-8EE5-38394039D51C}" destId="{CDF18D3F-E3C8-4506-8A45-47FB4EB80CB6}" srcOrd="10" destOrd="0" presId="urn:microsoft.com/office/officeart/2005/8/layout/gear1"/>
    <dgm:cxn modelId="{6DF77983-A40A-4847-B9D7-29205CB7D4FB}" type="presParOf" srcId="{02C475D4-220F-4C29-8EE5-38394039D51C}" destId="{0BA4E0C6-AE3C-4C64-8149-542DAFA433FE}" srcOrd="11" destOrd="0" presId="urn:microsoft.com/office/officeart/2005/8/layout/gear1"/>
    <dgm:cxn modelId="{8EDCB827-3186-4CFF-9189-8856CE4BDB8C}" type="presParOf" srcId="{02C475D4-220F-4C29-8EE5-38394039D51C}" destId="{E3182286-DBF2-404A-A047-4C34EAC72F7B}" srcOrd="12" destOrd="0" presId="urn:microsoft.com/office/officeart/2005/8/layout/gear1"/>
    <dgm:cxn modelId="{3503CD81-8E64-4817-BA60-BA686C98518F}" type="presParOf" srcId="{02C475D4-220F-4C29-8EE5-38394039D51C}" destId="{71522CAD-1278-485E-AE31-B78A5D0BC1E8}" srcOrd="13" destOrd="0" presId="urn:microsoft.com/office/officeart/2005/8/layout/gear1"/>
    <dgm:cxn modelId="{A502C0E0-BA35-48F7-A862-31CBE346D002}" type="presParOf" srcId="{02C475D4-220F-4C29-8EE5-38394039D51C}" destId="{D6B565B9-73A4-426F-90CF-7596472A9F3F}" srcOrd="14" destOrd="0" presId="urn:microsoft.com/office/officeart/2005/8/layout/gear1"/>
    <dgm:cxn modelId="{A4BC2454-AA72-449D-8F67-C3CC89BAC5CA}" type="presParOf" srcId="{02C475D4-220F-4C29-8EE5-38394039D51C}" destId="{CE90415D-8DAD-4046-956E-15BE1C41AE0D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A8FF09-9A41-4BA0-8135-6EC6EE00EAF8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2F0841C4-F27B-46CF-ADBC-2195A4CABBA0}">
      <dgm:prSet phldrT="[텍스트]" custT="1"/>
      <dgm:spPr/>
      <dgm:t>
        <a:bodyPr/>
        <a:lstStyle/>
        <a:p>
          <a:pPr latinLnBrk="1"/>
          <a:r>
            <a:rPr lang="ko-KR" altLang="en-US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협업체</a:t>
          </a:r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발굴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1A1C53-46DE-40A8-AA50-871DB2499FF8}" type="parTrans" cxnId="{B7334EB3-3A5E-490B-8A4F-424349F5DDBA}">
      <dgm:prSet/>
      <dgm:spPr/>
      <dgm:t>
        <a:bodyPr/>
        <a:lstStyle/>
        <a:p>
          <a:pPr latinLnBrk="1"/>
          <a:endParaRPr lang="ko-KR" altLang="en-US"/>
        </a:p>
      </dgm:t>
    </dgm:pt>
    <dgm:pt modelId="{9DB71ECB-22F9-4CAA-839D-444C25395E77}" type="sibTrans" cxnId="{B7334EB3-3A5E-490B-8A4F-424349F5DDBA}">
      <dgm:prSet/>
      <dgm:spPr/>
      <dgm:t>
        <a:bodyPr/>
        <a:lstStyle/>
        <a:p>
          <a:pPr latinLnBrk="1"/>
          <a:endParaRPr lang="ko-KR" altLang="en-US"/>
        </a:p>
      </dgm:t>
    </dgm:pt>
    <dgm:pt modelId="{5717FC8E-DD42-40F6-A116-A21D37AF5BF9}">
      <dgm:prSet phldrT="[텍스트]" custT="1"/>
      <dgm:spPr/>
      <dgm:t>
        <a:bodyPr/>
        <a:lstStyle/>
        <a:p>
          <a:pPr latinLnBrk="1"/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예비   </a:t>
          </a:r>
          <a:r>
            <a:rPr lang="ko-KR" altLang="en-US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협업체</a:t>
          </a:r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선정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A6C95AB-6FBD-4057-977D-5F43EC44CE0C}" type="parTrans" cxnId="{E93C5CA5-8633-4037-90FF-A1EE17A2F0AB}">
      <dgm:prSet/>
      <dgm:spPr/>
      <dgm:t>
        <a:bodyPr/>
        <a:lstStyle/>
        <a:p>
          <a:pPr latinLnBrk="1"/>
          <a:endParaRPr lang="ko-KR" altLang="en-US"/>
        </a:p>
      </dgm:t>
    </dgm:pt>
    <dgm:pt modelId="{314C8488-94E8-4BE0-B990-F14F9EE0EA31}" type="sibTrans" cxnId="{E93C5CA5-8633-4037-90FF-A1EE17A2F0AB}">
      <dgm:prSet/>
      <dgm:spPr/>
      <dgm:t>
        <a:bodyPr/>
        <a:lstStyle/>
        <a:p>
          <a:pPr latinLnBrk="1"/>
          <a:endParaRPr lang="ko-KR" altLang="en-US"/>
        </a:p>
      </dgm:t>
    </dgm:pt>
    <dgm:pt modelId="{2707235B-2812-45CE-8987-40E131380281}">
      <dgm:prSet phldrT="[텍스트]" custT="1"/>
      <dgm:spPr/>
      <dgm:t>
        <a:bodyPr/>
        <a:lstStyle/>
        <a:p>
          <a:pPr latinLnBrk="1"/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교육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7FE13E-47E2-40BA-9844-45D2328E4E2D}" type="parTrans" cxnId="{CE6A2806-F3B2-40FD-BDFF-97C475115A7A}">
      <dgm:prSet/>
      <dgm:spPr/>
      <dgm:t>
        <a:bodyPr/>
        <a:lstStyle/>
        <a:p>
          <a:pPr latinLnBrk="1"/>
          <a:endParaRPr lang="ko-KR" altLang="en-US"/>
        </a:p>
      </dgm:t>
    </dgm:pt>
    <dgm:pt modelId="{78283E34-6E48-4087-B3C4-D99E02BF00A1}" type="sibTrans" cxnId="{CE6A2806-F3B2-40FD-BDFF-97C475115A7A}">
      <dgm:prSet/>
      <dgm:spPr/>
      <dgm:t>
        <a:bodyPr/>
        <a:lstStyle/>
        <a:p>
          <a:pPr latinLnBrk="1"/>
          <a:endParaRPr lang="ko-KR" altLang="en-US"/>
        </a:p>
      </dgm:t>
    </dgm:pt>
    <dgm:pt modelId="{22A29403-48A8-4655-A658-095AC7CED198}">
      <dgm:prSet phldrT="[텍스트]" custT="1"/>
      <dgm:spPr/>
      <dgm:t>
        <a:bodyPr/>
        <a:lstStyle/>
        <a:p>
          <a:pPr latinLnBrk="1"/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성과점검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2CDC0C9-4A1D-4B61-8DA0-58EDFBB65328}" type="parTrans" cxnId="{2DA8B455-F062-4C41-A82C-EF88D066C8D8}">
      <dgm:prSet/>
      <dgm:spPr/>
      <dgm:t>
        <a:bodyPr/>
        <a:lstStyle/>
        <a:p>
          <a:pPr latinLnBrk="1"/>
          <a:endParaRPr lang="ko-KR" altLang="en-US"/>
        </a:p>
      </dgm:t>
    </dgm:pt>
    <dgm:pt modelId="{8D5E84E8-8390-4D48-97AD-FDE11D4397DF}" type="sibTrans" cxnId="{2DA8B455-F062-4C41-A82C-EF88D066C8D8}">
      <dgm:prSet/>
      <dgm:spPr/>
      <dgm:t>
        <a:bodyPr/>
        <a:lstStyle/>
        <a:p>
          <a:pPr latinLnBrk="1"/>
          <a:endParaRPr lang="ko-KR" altLang="en-US"/>
        </a:p>
      </dgm:t>
    </dgm:pt>
    <dgm:pt modelId="{3492AE24-F29C-4214-A8DD-1E232D176661}">
      <dgm:prSet phldrT="[텍스트]" custT="1"/>
      <dgm:spPr/>
      <dgm:t>
        <a:bodyPr/>
        <a:lstStyle/>
        <a:p>
          <a:pPr latinLnBrk="1"/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협업화 체계구축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F4F824-E2E6-4327-9934-4DDAA0003F4F}" type="parTrans" cxnId="{44422155-5039-45BB-9733-EAF628E79ACA}">
      <dgm:prSet/>
      <dgm:spPr/>
      <dgm:t>
        <a:bodyPr/>
        <a:lstStyle/>
        <a:p>
          <a:pPr latinLnBrk="1"/>
          <a:endParaRPr lang="ko-KR" altLang="en-US"/>
        </a:p>
      </dgm:t>
    </dgm:pt>
    <dgm:pt modelId="{C66CFBC5-5960-447F-96FD-B8F6E42F0856}" type="sibTrans" cxnId="{44422155-5039-45BB-9733-EAF628E79ACA}">
      <dgm:prSet/>
      <dgm:spPr/>
      <dgm:t>
        <a:bodyPr/>
        <a:lstStyle/>
        <a:p>
          <a:pPr latinLnBrk="1"/>
          <a:endParaRPr lang="ko-KR" altLang="en-US"/>
        </a:p>
      </dgm:t>
    </dgm:pt>
    <dgm:pt modelId="{7AC1009D-B84D-4784-8265-E2266A29FA37}">
      <dgm:prSet phldrT="[텍스트]" custT="1"/>
      <dgm:spPr/>
      <dgm:t>
        <a:bodyPr/>
        <a:lstStyle/>
        <a:p>
          <a:pPr latinLnBrk="1"/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예산지원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175FDA-A7EC-4A14-BCE0-C972D6C1DA85}" type="parTrans" cxnId="{143AE96C-2778-4C63-A746-A4C2C93185A9}">
      <dgm:prSet/>
      <dgm:spPr/>
      <dgm:t>
        <a:bodyPr/>
        <a:lstStyle/>
        <a:p>
          <a:pPr latinLnBrk="1"/>
          <a:endParaRPr lang="ko-KR" altLang="en-US"/>
        </a:p>
      </dgm:t>
    </dgm:pt>
    <dgm:pt modelId="{554EF14A-55C3-49C6-998B-77974BD73D76}" type="sibTrans" cxnId="{143AE96C-2778-4C63-A746-A4C2C93185A9}">
      <dgm:prSet/>
      <dgm:spPr/>
      <dgm:t>
        <a:bodyPr/>
        <a:lstStyle/>
        <a:p>
          <a:pPr latinLnBrk="1"/>
          <a:endParaRPr lang="ko-KR" altLang="en-US"/>
        </a:p>
      </dgm:t>
    </dgm:pt>
    <dgm:pt modelId="{D8BA9FA0-3387-4E60-A4FA-024CBF43EE77}" type="pres">
      <dgm:prSet presAssocID="{C4A8FF09-9A41-4BA0-8135-6EC6EE00EAF8}" presName="CompostProcess" presStyleCnt="0">
        <dgm:presLayoutVars>
          <dgm:dir/>
          <dgm:resizeHandles val="exact"/>
        </dgm:presLayoutVars>
      </dgm:prSet>
      <dgm:spPr/>
    </dgm:pt>
    <dgm:pt modelId="{A6B27EAB-671A-4EAF-A20E-14035E75FFE7}" type="pres">
      <dgm:prSet presAssocID="{C4A8FF09-9A41-4BA0-8135-6EC6EE00EAF8}" presName="arrow" presStyleLbl="bgShp" presStyleIdx="0" presStyleCnt="1"/>
      <dgm:spPr/>
    </dgm:pt>
    <dgm:pt modelId="{DE955E0E-65BD-4744-8E25-F8ED64FF29E4}" type="pres">
      <dgm:prSet presAssocID="{C4A8FF09-9A41-4BA0-8135-6EC6EE00EAF8}" presName="linearProcess" presStyleCnt="0"/>
      <dgm:spPr/>
    </dgm:pt>
    <dgm:pt modelId="{2071E196-EBAA-462B-A7EB-DD4E7DABC7A0}" type="pres">
      <dgm:prSet presAssocID="{2F0841C4-F27B-46CF-ADBC-2195A4CABBA0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387EEAE-935B-48AC-A3B2-2E79249036E8}" type="pres">
      <dgm:prSet presAssocID="{9DB71ECB-22F9-4CAA-839D-444C25395E77}" presName="sibTrans" presStyleCnt="0"/>
      <dgm:spPr/>
    </dgm:pt>
    <dgm:pt modelId="{0FD8FE5D-96B2-4539-AB77-E8F5DCEE7662}" type="pres">
      <dgm:prSet presAssocID="{5717FC8E-DD42-40F6-A116-A21D37AF5BF9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95436A3-9E96-4C1D-B2A6-5AB647655A22}" type="pres">
      <dgm:prSet presAssocID="{314C8488-94E8-4BE0-B990-F14F9EE0EA31}" presName="sibTrans" presStyleCnt="0"/>
      <dgm:spPr/>
    </dgm:pt>
    <dgm:pt modelId="{6593EFEA-ADE4-4199-A2FA-9406E6DCFE9D}" type="pres">
      <dgm:prSet presAssocID="{2707235B-2812-45CE-8987-40E131380281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418225C-8EBE-40FD-B6E4-828D59E02024}" type="pres">
      <dgm:prSet presAssocID="{78283E34-6E48-4087-B3C4-D99E02BF00A1}" presName="sibTrans" presStyleCnt="0"/>
      <dgm:spPr/>
    </dgm:pt>
    <dgm:pt modelId="{93D4D829-1A6A-400A-92E4-232E235CC2C4}" type="pres">
      <dgm:prSet presAssocID="{3492AE24-F29C-4214-A8DD-1E232D176661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C3C21FC-1D7A-4E27-846D-8E9B9DEC71CE}" type="pres">
      <dgm:prSet presAssocID="{C66CFBC5-5960-447F-96FD-B8F6E42F0856}" presName="sibTrans" presStyleCnt="0"/>
      <dgm:spPr/>
    </dgm:pt>
    <dgm:pt modelId="{8036A6B0-9E21-4583-B7DC-D7179A608C5A}" type="pres">
      <dgm:prSet presAssocID="{7AC1009D-B84D-4784-8265-E2266A29FA37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8A72D5-AFBA-4817-A3E3-44AE8BFC5E8B}" type="pres">
      <dgm:prSet presAssocID="{554EF14A-55C3-49C6-998B-77974BD73D76}" presName="sibTrans" presStyleCnt="0"/>
      <dgm:spPr/>
    </dgm:pt>
    <dgm:pt modelId="{99A7988F-E3E3-4CB5-834D-E1549C633E24}" type="pres">
      <dgm:prSet presAssocID="{22A29403-48A8-4655-A658-095AC7CED198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2EF9F60-C38C-42D9-8783-0A7E46CD5206}" type="presOf" srcId="{5717FC8E-DD42-40F6-A116-A21D37AF5BF9}" destId="{0FD8FE5D-96B2-4539-AB77-E8F5DCEE7662}" srcOrd="0" destOrd="0" presId="urn:microsoft.com/office/officeart/2005/8/layout/hProcess9"/>
    <dgm:cxn modelId="{612A8088-1BB6-43D6-BEC3-DC11B7D9F956}" type="presOf" srcId="{7AC1009D-B84D-4784-8265-E2266A29FA37}" destId="{8036A6B0-9E21-4583-B7DC-D7179A608C5A}" srcOrd="0" destOrd="0" presId="urn:microsoft.com/office/officeart/2005/8/layout/hProcess9"/>
    <dgm:cxn modelId="{03AF1336-62B1-416B-A8F4-84C962816BF6}" type="presOf" srcId="{22A29403-48A8-4655-A658-095AC7CED198}" destId="{99A7988F-E3E3-4CB5-834D-E1549C633E24}" srcOrd="0" destOrd="0" presId="urn:microsoft.com/office/officeart/2005/8/layout/hProcess9"/>
    <dgm:cxn modelId="{B7334EB3-3A5E-490B-8A4F-424349F5DDBA}" srcId="{C4A8FF09-9A41-4BA0-8135-6EC6EE00EAF8}" destId="{2F0841C4-F27B-46CF-ADBC-2195A4CABBA0}" srcOrd="0" destOrd="0" parTransId="{EC1A1C53-46DE-40A8-AA50-871DB2499FF8}" sibTransId="{9DB71ECB-22F9-4CAA-839D-444C25395E77}"/>
    <dgm:cxn modelId="{972C35A3-11B2-4B6F-8148-6F08CBCD4E6C}" type="presOf" srcId="{C4A8FF09-9A41-4BA0-8135-6EC6EE00EAF8}" destId="{D8BA9FA0-3387-4E60-A4FA-024CBF43EE77}" srcOrd="0" destOrd="0" presId="urn:microsoft.com/office/officeart/2005/8/layout/hProcess9"/>
    <dgm:cxn modelId="{143AE96C-2778-4C63-A746-A4C2C93185A9}" srcId="{C4A8FF09-9A41-4BA0-8135-6EC6EE00EAF8}" destId="{7AC1009D-B84D-4784-8265-E2266A29FA37}" srcOrd="4" destOrd="0" parTransId="{68175FDA-A7EC-4A14-BCE0-C972D6C1DA85}" sibTransId="{554EF14A-55C3-49C6-998B-77974BD73D76}"/>
    <dgm:cxn modelId="{4D40E15E-DA60-4B90-BB7F-91015279E86B}" type="presOf" srcId="{3492AE24-F29C-4214-A8DD-1E232D176661}" destId="{93D4D829-1A6A-400A-92E4-232E235CC2C4}" srcOrd="0" destOrd="0" presId="urn:microsoft.com/office/officeart/2005/8/layout/hProcess9"/>
    <dgm:cxn modelId="{62283A48-FBDB-4A87-BC2B-9BD5E90771E4}" type="presOf" srcId="{2F0841C4-F27B-46CF-ADBC-2195A4CABBA0}" destId="{2071E196-EBAA-462B-A7EB-DD4E7DABC7A0}" srcOrd="0" destOrd="0" presId="urn:microsoft.com/office/officeart/2005/8/layout/hProcess9"/>
    <dgm:cxn modelId="{E93C5CA5-8633-4037-90FF-A1EE17A2F0AB}" srcId="{C4A8FF09-9A41-4BA0-8135-6EC6EE00EAF8}" destId="{5717FC8E-DD42-40F6-A116-A21D37AF5BF9}" srcOrd="1" destOrd="0" parTransId="{FA6C95AB-6FBD-4057-977D-5F43EC44CE0C}" sibTransId="{314C8488-94E8-4BE0-B990-F14F9EE0EA31}"/>
    <dgm:cxn modelId="{CAE4D229-5365-456F-B340-DC3231118E4E}" type="presOf" srcId="{2707235B-2812-45CE-8987-40E131380281}" destId="{6593EFEA-ADE4-4199-A2FA-9406E6DCFE9D}" srcOrd="0" destOrd="0" presId="urn:microsoft.com/office/officeart/2005/8/layout/hProcess9"/>
    <dgm:cxn modelId="{CE6A2806-F3B2-40FD-BDFF-97C475115A7A}" srcId="{C4A8FF09-9A41-4BA0-8135-6EC6EE00EAF8}" destId="{2707235B-2812-45CE-8987-40E131380281}" srcOrd="2" destOrd="0" parTransId="{B77FE13E-47E2-40BA-9844-45D2328E4E2D}" sibTransId="{78283E34-6E48-4087-B3C4-D99E02BF00A1}"/>
    <dgm:cxn modelId="{2DA8B455-F062-4C41-A82C-EF88D066C8D8}" srcId="{C4A8FF09-9A41-4BA0-8135-6EC6EE00EAF8}" destId="{22A29403-48A8-4655-A658-095AC7CED198}" srcOrd="5" destOrd="0" parTransId="{12CDC0C9-4A1D-4B61-8DA0-58EDFBB65328}" sibTransId="{8D5E84E8-8390-4D48-97AD-FDE11D4397DF}"/>
    <dgm:cxn modelId="{44422155-5039-45BB-9733-EAF628E79ACA}" srcId="{C4A8FF09-9A41-4BA0-8135-6EC6EE00EAF8}" destId="{3492AE24-F29C-4214-A8DD-1E232D176661}" srcOrd="3" destOrd="0" parTransId="{99F4F824-E2E6-4327-9934-4DDAA0003F4F}" sibTransId="{C66CFBC5-5960-447F-96FD-B8F6E42F0856}"/>
    <dgm:cxn modelId="{4F76318D-8A55-4E01-97C8-D47A4D12D8D7}" type="presParOf" srcId="{D8BA9FA0-3387-4E60-A4FA-024CBF43EE77}" destId="{A6B27EAB-671A-4EAF-A20E-14035E75FFE7}" srcOrd="0" destOrd="0" presId="urn:microsoft.com/office/officeart/2005/8/layout/hProcess9"/>
    <dgm:cxn modelId="{15483777-0E2A-455C-9620-B7EA05B8E801}" type="presParOf" srcId="{D8BA9FA0-3387-4E60-A4FA-024CBF43EE77}" destId="{DE955E0E-65BD-4744-8E25-F8ED64FF29E4}" srcOrd="1" destOrd="0" presId="urn:microsoft.com/office/officeart/2005/8/layout/hProcess9"/>
    <dgm:cxn modelId="{16AC1E96-7017-49BD-A066-AC7D92D1B239}" type="presParOf" srcId="{DE955E0E-65BD-4744-8E25-F8ED64FF29E4}" destId="{2071E196-EBAA-462B-A7EB-DD4E7DABC7A0}" srcOrd="0" destOrd="0" presId="urn:microsoft.com/office/officeart/2005/8/layout/hProcess9"/>
    <dgm:cxn modelId="{997C2DD4-8CFC-4CB8-964C-1CED150D9E2E}" type="presParOf" srcId="{DE955E0E-65BD-4744-8E25-F8ED64FF29E4}" destId="{A387EEAE-935B-48AC-A3B2-2E79249036E8}" srcOrd="1" destOrd="0" presId="urn:microsoft.com/office/officeart/2005/8/layout/hProcess9"/>
    <dgm:cxn modelId="{9B778AF7-A250-4574-9511-E07A3A609012}" type="presParOf" srcId="{DE955E0E-65BD-4744-8E25-F8ED64FF29E4}" destId="{0FD8FE5D-96B2-4539-AB77-E8F5DCEE7662}" srcOrd="2" destOrd="0" presId="urn:microsoft.com/office/officeart/2005/8/layout/hProcess9"/>
    <dgm:cxn modelId="{A46929DB-4708-46BF-9526-6768B06922C1}" type="presParOf" srcId="{DE955E0E-65BD-4744-8E25-F8ED64FF29E4}" destId="{795436A3-9E96-4C1D-B2A6-5AB647655A22}" srcOrd="3" destOrd="0" presId="urn:microsoft.com/office/officeart/2005/8/layout/hProcess9"/>
    <dgm:cxn modelId="{3ABDC6B3-40A9-45EC-AF35-CD2F3DB5A800}" type="presParOf" srcId="{DE955E0E-65BD-4744-8E25-F8ED64FF29E4}" destId="{6593EFEA-ADE4-4199-A2FA-9406E6DCFE9D}" srcOrd="4" destOrd="0" presId="urn:microsoft.com/office/officeart/2005/8/layout/hProcess9"/>
    <dgm:cxn modelId="{CC5DCD3A-F508-47BF-912C-8F665DC7EEE7}" type="presParOf" srcId="{DE955E0E-65BD-4744-8E25-F8ED64FF29E4}" destId="{6418225C-8EBE-40FD-B6E4-828D59E02024}" srcOrd="5" destOrd="0" presId="urn:microsoft.com/office/officeart/2005/8/layout/hProcess9"/>
    <dgm:cxn modelId="{761A4D47-CD0B-42CA-BBD8-256921DFF380}" type="presParOf" srcId="{DE955E0E-65BD-4744-8E25-F8ED64FF29E4}" destId="{93D4D829-1A6A-400A-92E4-232E235CC2C4}" srcOrd="6" destOrd="0" presId="urn:microsoft.com/office/officeart/2005/8/layout/hProcess9"/>
    <dgm:cxn modelId="{787ACC52-7D7C-49DC-B755-FB16EEE63D43}" type="presParOf" srcId="{DE955E0E-65BD-4744-8E25-F8ED64FF29E4}" destId="{AC3C21FC-1D7A-4E27-846D-8E9B9DEC71CE}" srcOrd="7" destOrd="0" presId="urn:microsoft.com/office/officeart/2005/8/layout/hProcess9"/>
    <dgm:cxn modelId="{149B7EF5-2152-4177-999F-F54A1A7F2762}" type="presParOf" srcId="{DE955E0E-65BD-4744-8E25-F8ED64FF29E4}" destId="{8036A6B0-9E21-4583-B7DC-D7179A608C5A}" srcOrd="8" destOrd="0" presId="urn:microsoft.com/office/officeart/2005/8/layout/hProcess9"/>
    <dgm:cxn modelId="{FE1992CE-DDED-45F0-89DE-661C2E81FA42}" type="presParOf" srcId="{DE955E0E-65BD-4744-8E25-F8ED64FF29E4}" destId="{168A72D5-AFBA-4817-A3E3-44AE8BFC5E8B}" srcOrd="9" destOrd="0" presId="urn:microsoft.com/office/officeart/2005/8/layout/hProcess9"/>
    <dgm:cxn modelId="{D3148CB1-41C7-49FA-9EE4-269D3CCF6B91}" type="presParOf" srcId="{DE955E0E-65BD-4744-8E25-F8ED64FF29E4}" destId="{99A7988F-E3E3-4CB5-834D-E1549C633E24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ECF76E-A9C8-4C74-A3BF-9E774EBDAAE9}" type="doc">
      <dgm:prSet loTypeId="urn:microsoft.com/office/officeart/2005/8/layout/bProcess2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12BC0B7E-159C-4162-A2D4-C3AD50C60855}">
      <dgm:prSet phldrT="[텍스트]" custT="1"/>
      <dgm:spPr/>
      <dgm:t>
        <a:bodyPr lIns="0" tIns="0" rIns="0" bIns="0"/>
        <a:lstStyle/>
        <a:p>
          <a:pPr latinLnBrk="1"/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발기인 모집</a:t>
          </a:r>
          <a:endParaRPr lang="ko-KR" altLang="en-US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D981154-72EA-4DD9-A2B3-AC4A6BDBD1E6}" type="parTrans" cxnId="{1C780C70-0B00-4654-B753-F6CF5261D98B}">
      <dgm:prSet/>
      <dgm:spPr/>
      <dgm:t>
        <a:bodyPr/>
        <a:lstStyle/>
        <a:p>
          <a:pPr latinLnBrk="1"/>
          <a:endParaRPr lang="ko-KR" altLang="en-US"/>
        </a:p>
      </dgm:t>
    </dgm:pt>
    <dgm:pt modelId="{F482D5E7-AA64-4328-97DE-FD55FA8A4C6C}" type="sibTrans" cxnId="{1C780C70-0B00-4654-B753-F6CF5261D98B}">
      <dgm:prSet/>
      <dgm:spPr/>
      <dgm:t>
        <a:bodyPr lIns="36000" tIns="36000" rIns="36000" bIns="36000"/>
        <a:lstStyle/>
        <a:p>
          <a:pPr latinLnBrk="1"/>
          <a:endParaRPr lang="ko-KR" altLang="en-US" sz="1800" b="1"/>
        </a:p>
      </dgm:t>
    </dgm:pt>
    <dgm:pt modelId="{4AC7F830-06B2-4A30-8C4C-3F7DEE652731}">
      <dgm:prSet phldrT="[텍스트]" custT="1"/>
      <dgm:spPr/>
      <dgm:t>
        <a:bodyPr lIns="0" tIns="0" rIns="0" bIns="0"/>
        <a:lstStyle/>
        <a:p>
          <a:pPr latinLnBrk="1"/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정관</a:t>
          </a:r>
          <a:r>
            <a:rPr lang="en-US" altLang="ko-KR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en-US" altLang="ko-KR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작성</a:t>
          </a:r>
          <a:endParaRPr lang="ko-KR" altLang="en-US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5486-9902-4232-BF20-2E00F2BE1B15}" type="parTrans" cxnId="{165F36F6-89EC-4399-BC2B-54DEC6F3D700}">
      <dgm:prSet/>
      <dgm:spPr/>
      <dgm:t>
        <a:bodyPr/>
        <a:lstStyle/>
        <a:p>
          <a:pPr latinLnBrk="1"/>
          <a:endParaRPr lang="ko-KR" altLang="en-US"/>
        </a:p>
      </dgm:t>
    </dgm:pt>
    <dgm:pt modelId="{BEC1578B-F372-4B53-A296-FA9CBCF08C52}" type="sibTrans" cxnId="{165F36F6-89EC-4399-BC2B-54DEC6F3D700}">
      <dgm:prSet/>
      <dgm:spPr/>
      <dgm:t>
        <a:bodyPr lIns="36000" tIns="36000" rIns="36000" bIns="36000"/>
        <a:lstStyle/>
        <a:p>
          <a:pPr latinLnBrk="1"/>
          <a:endParaRPr lang="ko-KR" altLang="en-US" sz="1800" b="1"/>
        </a:p>
      </dgm:t>
    </dgm:pt>
    <dgm:pt modelId="{B0DB99DB-6146-4087-81DB-FF570E797791}">
      <dgm:prSet phldrT="[텍스트]" custT="1"/>
      <dgm:spPr/>
      <dgm:t>
        <a:bodyPr lIns="0" tIns="0" rIns="0" bIns="0"/>
        <a:lstStyle/>
        <a:p>
          <a:pPr latinLnBrk="1"/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설립</a:t>
          </a:r>
          <a:r>
            <a:rPr lang="en-US" altLang="ko-KR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en-US" altLang="ko-KR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동의자</a:t>
          </a:r>
          <a:r>
            <a:rPr lang="en-US" altLang="ko-KR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en-US" altLang="ko-KR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모집</a:t>
          </a:r>
          <a:endParaRPr lang="ko-KR" altLang="en-US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D9E876-858E-4D4A-88E5-8F38C3C0B747}" type="parTrans" cxnId="{1BF365DB-7CA8-4F8C-8C29-75C5769F4D8B}">
      <dgm:prSet/>
      <dgm:spPr/>
      <dgm:t>
        <a:bodyPr/>
        <a:lstStyle/>
        <a:p>
          <a:pPr latinLnBrk="1"/>
          <a:endParaRPr lang="ko-KR" altLang="en-US"/>
        </a:p>
      </dgm:t>
    </dgm:pt>
    <dgm:pt modelId="{43349AFA-5509-410C-AE61-A5B62D74C4AA}" type="sibTrans" cxnId="{1BF365DB-7CA8-4F8C-8C29-75C5769F4D8B}">
      <dgm:prSet/>
      <dgm:spPr/>
      <dgm:t>
        <a:bodyPr lIns="36000" tIns="36000" rIns="36000" bIns="36000"/>
        <a:lstStyle/>
        <a:p>
          <a:pPr latinLnBrk="1"/>
          <a:endParaRPr lang="ko-KR" altLang="en-US" sz="1800" b="1"/>
        </a:p>
      </dgm:t>
    </dgm:pt>
    <dgm:pt modelId="{E840571A-C184-4A23-843E-211C5A149E18}">
      <dgm:prSet phldrT="[텍스트]" custT="1"/>
      <dgm:spPr/>
      <dgm:t>
        <a:bodyPr lIns="0" tIns="0" rIns="0" bIns="0"/>
        <a:lstStyle/>
        <a:p>
          <a:pPr latinLnBrk="1"/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창립</a:t>
          </a:r>
          <a:r>
            <a:rPr lang="en-US" altLang="ko-KR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en-US" altLang="ko-KR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총회</a:t>
          </a:r>
          <a:endParaRPr lang="ko-KR" altLang="en-US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213636-D0E2-49E0-8FCB-E2C3AB48D781}" type="parTrans" cxnId="{D188D516-7339-4B8F-8480-B70E6E6CE4C2}">
      <dgm:prSet/>
      <dgm:spPr/>
      <dgm:t>
        <a:bodyPr/>
        <a:lstStyle/>
        <a:p>
          <a:pPr latinLnBrk="1"/>
          <a:endParaRPr lang="ko-KR" altLang="en-US"/>
        </a:p>
      </dgm:t>
    </dgm:pt>
    <dgm:pt modelId="{F627A81A-C99A-4AE8-95EA-6EC895A74EF6}" type="sibTrans" cxnId="{D188D516-7339-4B8F-8480-B70E6E6CE4C2}">
      <dgm:prSet/>
      <dgm:spPr/>
      <dgm:t>
        <a:bodyPr lIns="36000" tIns="36000" rIns="36000" bIns="36000"/>
        <a:lstStyle/>
        <a:p>
          <a:pPr latinLnBrk="1"/>
          <a:endParaRPr lang="ko-KR" altLang="en-US" sz="1800" b="1"/>
        </a:p>
      </dgm:t>
    </dgm:pt>
    <dgm:pt modelId="{0A79E354-EFDF-4DA0-A688-FE16E71882ED}">
      <dgm:prSet phldrT="[텍스트]" custT="1"/>
      <dgm:spPr/>
      <dgm:t>
        <a:bodyPr lIns="0" tIns="0" rIns="0" bIns="0"/>
        <a:lstStyle/>
        <a:p>
          <a:pPr latinLnBrk="1">
            <a:lnSpc>
              <a:spcPct val="100000"/>
            </a:lnSpc>
          </a:pPr>
          <a:r>
            <a:rPr lang="ko-KR" altLang="en-US" sz="1700" b="1" spc="-5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설립신고</a:t>
          </a:r>
          <a:r>
            <a:rPr lang="en-US" altLang="ko-KR" sz="1400" b="1" spc="-5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ko-KR" altLang="en-US" sz="1400" b="1" spc="-5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시도지사</a:t>
          </a:r>
          <a:r>
            <a:rPr lang="en-US" altLang="ko-KR" sz="1400" b="1" spc="-5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ko-KR" altLang="en-US" sz="1700" b="1" spc="-50" baseline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96F837-81EF-4DBC-B768-A4BCE002E781}" type="parTrans" cxnId="{E0F9AE62-D11D-4A38-8123-099CD8262C1C}">
      <dgm:prSet/>
      <dgm:spPr/>
      <dgm:t>
        <a:bodyPr/>
        <a:lstStyle/>
        <a:p>
          <a:pPr latinLnBrk="1"/>
          <a:endParaRPr lang="ko-KR" altLang="en-US"/>
        </a:p>
      </dgm:t>
    </dgm:pt>
    <dgm:pt modelId="{F348CBD4-0E7C-41C7-8225-8576C92D04C1}" type="sibTrans" cxnId="{E0F9AE62-D11D-4A38-8123-099CD8262C1C}">
      <dgm:prSet/>
      <dgm:spPr/>
      <dgm:t>
        <a:bodyPr lIns="36000" tIns="36000" rIns="36000" bIns="36000"/>
        <a:lstStyle/>
        <a:p>
          <a:pPr latinLnBrk="1"/>
          <a:endParaRPr lang="ko-KR" altLang="en-US" sz="1800" b="1"/>
        </a:p>
      </dgm:t>
    </dgm:pt>
    <dgm:pt modelId="{9BB9E841-265C-421F-BB76-4DDAEFC2FF7B}">
      <dgm:prSet phldrT="[텍스트]" custT="1"/>
      <dgm:spPr/>
      <dgm:t>
        <a:bodyPr lIns="0" tIns="0" rIns="0" bIns="0"/>
        <a:lstStyle/>
        <a:p>
          <a:pPr latinLnBrk="1"/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사무</a:t>
          </a:r>
          <a:r>
            <a:rPr lang="en-US" altLang="ko-KR" sz="17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en-US" altLang="ko-KR" sz="17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ko-KR" altLang="en-US" sz="1700" b="1" spc="-50" baseline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인수인계</a:t>
          </a:r>
          <a:endParaRPr lang="ko-KR" altLang="en-US" sz="1700" b="1" spc="-50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12E8FB5-B3AF-4F7E-820A-E01D189D519D}" type="parTrans" cxnId="{755EB99A-090C-4419-B66B-C4F522FA40F9}">
      <dgm:prSet/>
      <dgm:spPr/>
      <dgm:t>
        <a:bodyPr/>
        <a:lstStyle/>
        <a:p>
          <a:pPr latinLnBrk="1"/>
          <a:endParaRPr lang="ko-KR" altLang="en-US"/>
        </a:p>
      </dgm:t>
    </dgm:pt>
    <dgm:pt modelId="{794F3BEC-C6E6-4BC3-8D76-D8C8D2DD94BB}" type="sibTrans" cxnId="{755EB99A-090C-4419-B66B-C4F522FA40F9}">
      <dgm:prSet/>
      <dgm:spPr/>
      <dgm:t>
        <a:bodyPr lIns="36000" tIns="36000" rIns="36000" bIns="36000"/>
        <a:lstStyle/>
        <a:p>
          <a:pPr latinLnBrk="1"/>
          <a:endParaRPr lang="ko-KR" altLang="en-US" sz="1800" b="1"/>
        </a:p>
      </dgm:t>
    </dgm:pt>
    <dgm:pt modelId="{81E4428B-FAC3-4B24-ABB1-FC62E07BC224}">
      <dgm:prSet phldrT="[텍스트]" custT="1"/>
      <dgm:spPr/>
      <dgm:t>
        <a:bodyPr lIns="0" tIns="0" rIns="0" bIns="0"/>
        <a:lstStyle/>
        <a:p>
          <a:pPr latinLnBrk="1"/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출자금 납입</a:t>
          </a:r>
          <a:endParaRPr lang="ko-KR" altLang="en-US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C19390C-ACE4-4311-BB2E-8CCC68957C95}" type="parTrans" cxnId="{9D64DE0B-A4E7-4844-AADE-FDDE1852F417}">
      <dgm:prSet/>
      <dgm:spPr/>
      <dgm:t>
        <a:bodyPr/>
        <a:lstStyle/>
        <a:p>
          <a:pPr latinLnBrk="1"/>
          <a:endParaRPr lang="ko-KR" altLang="en-US"/>
        </a:p>
      </dgm:t>
    </dgm:pt>
    <dgm:pt modelId="{E75A504B-3CBB-4822-A970-A9B116C1C494}" type="sibTrans" cxnId="{9D64DE0B-A4E7-4844-AADE-FDDE1852F417}">
      <dgm:prSet/>
      <dgm:spPr/>
      <dgm:t>
        <a:bodyPr lIns="36000" tIns="36000" rIns="36000" bIns="36000"/>
        <a:lstStyle/>
        <a:p>
          <a:pPr latinLnBrk="1"/>
          <a:endParaRPr lang="ko-KR" altLang="en-US" sz="1800" b="1"/>
        </a:p>
      </dgm:t>
    </dgm:pt>
    <dgm:pt modelId="{81ED7F6F-AE7D-4F70-850F-9D37F603B24C}">
      <dgm:prSet phldrT="[텍스트]" custT="1"/>
      <dgm:spPr/>
      <dgm:t>
        <a:bodyPr lIns="0" tIns="0" rIns="0" bIns="0"/>
        <a:lstStyle/>
        <a:p>
          <a:pPr latinLnBrk="1">
            <a:lnSpc>
              <a:spcPct val="100000"/>
            </a:lnSpc>
          </a:pPr>
          <a:r>
            <a:rPr lang="ko-KR" altLang="en-US" sz="1700" b="1" spc="-5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설립등기</a:t>
          </a:r>
          <a:r>
            <a:rPr lang="en-US" altLang="ko-KR" sz="1400" b="1" spc="-15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ko-KR" altLang="en-US" sz="1400" b="1" spc="-15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관할등기소</a:t>
          </a:r>
          <a:r>
            <a:rPr lang="en-US" altLang="ko-KR" sz="1400" b="1" spc="-15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ko-KR" altLang="en-US" sz="1400" b="1" spc="-150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F05577-0F11-41F3-8554-3E833E931B28}" type="parTrans" cxnId="{A024D3EC-2BA3-4F7F-A569-4F324B7659A9}">
      <dgm:prSet/>
      <dgm:spPr/>
      <dgm:t>
        <a:bodyPr/>
        <a:lstStyle/>
        <a:p>
          <a:pPr latinLnBrk="1"/>
          <a:endParaRPr lang="ko-KR" altLang="en-US"/>
        </a:p>
      </dgm:t>
    </dgm:pt>
    <dgm:pt modelId="{9B2F8526-750F-4462-9D8D-8169DFECE0D8}" type="sibTrans" cxnId="{A024D3EC-2BA3-4F7F-A569-4F324B7659A9}">
      <dgm:prSet/>
      <dgm:spPr/>
      <dgm:t>
        <a:bodyPr lIns="36000" tIns="36000" rIns="36000" bIns="36000"/>
        <a:lstStyle/>
        <a:p>
          <a:pPr latinLnBrk="1"/>
          <a:endParaRPr lang="ko-KR" altLang="en-US" sz="1800" b="1"/>
        </a:p>
      </dgm:t>
    </dgm:pt>
    <dgm:pt modelId="{40122995-A5BE-44C9-8A28-1BA4455BB404}">
      <dgm:prSet phldrT="[텍스트]" custT="1"/>
      <dgm:spPr/>
      <dgm:t>
        <a:bodyPr lIns="0" tIns="0" rIns="0" bIns="0"/>
        <a:lstStyle/>
        <a:p>
          <a:pPr latinLnBrk="1"/>
          <a:r>
            <a:rPr lang="ko-KR" alt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협동조합</a:t>
          </a:r>
          <a:endParaRPr lang="ko-KR" altLang="en-US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86E745-A3A9-458D-87F4-26858E047240}" type="parTrans" cxnId="{58D2F77F-7891-4DD3-9381-7C5062806147}">
      <dgm:prSet/>
      <dgm:spPr/>
      <dgm:t>
        <a:bodyPr/>
        <a:lstStyle/>
        <a:p>
          <a:pPr latinLnBrk="1"/>
          <a:endParaRPr lang="ko-KR" altLang="en-US"/>
        </a:p>
      </dgm:t>
    </dgm:pt>
    <dgm:pt modelId="{1D474E6D-5344-4F50-A7DF-33ED83CAB000}" type="sibTrans" cxnId="{58D2F77F-7891-4DD3-9381-7C5062806147}">
      <dgm:prSet/>
      <dgm:spPr/>
      <dgm:t>
        <a:bodyPr/>
        <a:lstStyle/>
        <a:p>
          <a:pPr latinLnBrk="1"/>
          <a:endParaRPr lang="ko-KR" altLang="en-US"/>
        </a:p>
      </dgm:t>
    </dgm:pt>
    <dgm:pt modelId="{45E1AC7F-5F13-45E3-BF77-599B8125CF48}" type="pres">
      <dgm:prSet presAssocID="{B3ECF76E-A9C8-4C74-A3BF-9E774EBDAAE9}" presName="diagram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DBC54F-DEC4-444C-A9C1-8F14F673BE0F}" type="pres">
      <dgm:prSet presAssocID="{12BC0B7E-159C-4162-A2D4-C3AD50C60855}" presName="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9DB1453-9F2E-4369-A95E-91A03A413EFF}" type="pres">
      <dgm:prSet presAssocID="{F482D5E7-AA64-4328-97DE-FD55FA8A4C6C}" presName="sibTrans" presStyleLbl="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039A4D4F-85EB-497D-87DE-4D3DD998CDB6}" type="pres">
      <dgm:prSet presAssocID="{4AC7F830-06B2-4A30-8C4C-3F7DEE652731}" presName="middleNode" presStyleCnt="0"/>
      <dgm:spPr/>
    </dgm:pt>
    <dgm:pt modelId="{B48972B6-ED54-4A44-9C02-CC7C875A4CAE}" type="pres">
      <dgm:prSet presAssocID="{4AC7F830-06B2-4A30-8C4C-3F7DEE652731}" presName="padding" presStyleLbl="node1" presStyleIdx="0" presStyleCnt="9"/>
      <dgm:spPr/>
    </dgm:pt>
    <dgm:pt modelId="{541F7774-DF97-4D63-A590-B7A0FFFB1578}" type="pres">
      <dgm:prSet presAssocID="{4AC7F830-06B2-4A30-8C4C-3F7DEE652731}" presName="shape" presStyleLbl="node1" presStyleIdx="1" presStyleCnt="9" custScaleX="135965" custScaleY="13596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36C4D93-D43C-4413-8FAB-A408960C9551}" type="pres">
      <dgm:prSet presAssocID="{BEC1578B-F372-4B53-A296-FA9CBCF08C52}" presName="sibTrans" presStyleLbl="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1B0D429F-2BA2-4625-8C2F-FC62419F4A0A}" type="pres">
      <dgm:prSet presAssocID="{B0DB99DB-6146-4087-81DB-FF570E797791}" presName="middleNode" presStyleCnt="0"/>
      <dgm:spPr/>
    </dgm:pt>
    <dgm:pt modelId="{FFB31F0E-8372-4EC4-AD8F-8A631BAEA788}" type="pres">
      <dgm:prSet presAssocID="{B0DB99DB-6146-4087-81DB-FF570E797791}" presName="padding" presStyleLbl="node1" presStyleIdx="1" presStyleCnt="9"/>
      <dgm:spPr/>
    </dgm:pt>
    <dgm:pt modelId="{F3893A7F-218A-45AE-8066-21B0083A0F30}" type="pres">
      <dgm:prSet presAssocID="{B0DB99DB-6146-4087-81DB-FF570E797791}" presName="shape" presStyleLbl="node1" presStyleIdx="2" presStyleCnt="9" custScaleX="135965" custScaleY="13596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C1FE8B-FDCB-406D-BF45-02365B9192A3}" type="pres">
      <dgm:prSet presAssocID="{43349AFA-5509-410C-AE61-A5B62D74C4AA}" presName="sibTrans" presStyleLbl="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8DBD420B-70B4-4603-918C-E81FC5A70371}" type="pres">
      <dgm:prSet presAssocID="{E840571A-C184-4A23-843E-211C5A149E18}" presName="middleNode" presStyleCnt="0"/>
      <dgm:spPr/>
    </dgm:pt>
    <dgm:pt modelId="{47F6DABB-D45C-422B-B0E8-76B6543F8FF9}" type="pres">
      <dgm:prSet presAssocID="{E840571A-C184-4A23-843E-211C5A149E18}" presName="padding" presStyleLbl="node1" presStyleIdx="2" presStyleCnt="9"/>
      <dgm:spPr/>
    </dgm:pt>
    <dgm:pt modelId="{67906A8A-2542-4020-8E87-F3A0C9E19E8B}" type="pres">
      <dgm:prSet presAssocID="{E840571A-C184-4A23-843E-211C5A149E18}" presName="shape" presStyleLbl="node1" presStyleIdx="3" presStyleCnt="9" custScaleX="135965" custScaleY="13596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3F181B0-006C-4304-BCB6-6E01EAC5624F}" type="pres">
      <dgm:prSet presAssocID="{F627A81A-C99A-4AE8-95EA-6EC895A74EF6}" presName="sibTrans" presStyleLbl="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F13839D1-C102-4B63-ADB4-A3A8C5B06499}" type="pres">
      <dgm:prSet presAssocID="{0A79E354-EFDF-4DA0-A688-FE16E71882ED}" presName="middleNode" presStyleCnt="0"/>
      <dgm:spPr/>
    </dgm:pt>
    <dgm:pt modelId="{5406EEC2-9602-4C52-9710-DF2DBAFB1551}" type="pres">
      <dgm:prSet presAssocID="{0A79E354-EFDF-4DA0-A688-FE16E71882ED}" presName="padding" presStyleLbl="node1" presStyleIdx="3" presStyleCnt="9"/>
      <dgm:spPr/>
    </dgm:pt>
    <dgm:pt modelId="{7F062D4E-3BF5-4BFA-BD77-44EF9B6E862C}" type="pres">
      <dgm:prSet presAssocID="{0A79E354-EFDF-4DA0-A688-FE16E71882ED}" presName="shape" presStyleLbl="node1" presStyleIdx="4" presStyleCnt="9" custScaleX="135965" custScaleY="13596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60DC364-92C8-43A8-8B61-9AB7B2B2E151}" type="pres">
      <dgm:prSet presAssocID="{F348CBD4-0E7C-41C7-8225-8576C92D04C1}" presName="sibTrans" presStyleLbl="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E3325E10-BE9E-41D0-AFDD-441668C052F1}" type="pres">
      <dgm:prSet presAssocID="{9BB9E841-265C-421F-BB76-4DDAEFC2FF7B}" presName="middleNode" presStyleCnt="0"/>
      <dgm:spPr/>
    </dgm:pt>
    <dgm:pt modelId="{0309BFEE-FBF2-4740-8FD0-F7AE1E7A44BB}" type="pres">
      <dgm:prSet presAssocID="{9BB9E841-265C-421F-BB76-4DDAEFC2FF7B}" presName="padding" presStyleLbl="node1" presStyleIdx="4" presStyleCnt="9"/>
      <dgm:spPr/>
    </dgm:pt>
    <dgm:pt modelId="{E1850795-0A5E-41FA-8DE1-093B1BDAE313}" type="pres">
      <dgm:prSet presAssocID="{9BB9E841-265C-421F-BB76-4DDAEFC2FF7B}" presName="shape" presStyleLbl="node1" presStyleIdx="5" presStyleCnt="9" custScaleX="135965" custScaleY="13596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00A2C5-E30B-4A66-BC9D-72E9E09B25A9}" type="pres">
      <dgm:prSet presAssocID="{794F3BEC-C6E6-4BC3-8D76-D8C8D2DD94BB}" presName="sibTrans" presStyleLbl="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D52306EC-991A-42E8-AB5A-F5DCFDB28FB6}" type="pres">
      <dgm:prSet presAssocID="{81E4428B-FAC3-4B24-ABB1-FC62E07BC224}" presName="middleNode" presStyleCnt="0"/>
      <dgm:spPr/>
    </dgm:pt>
    <dgm:pt modelId="{123B6F46-D35E-4014-B9F3-8FE89BCFB62B}" type="pres">
      <dgm:prSet presAssocID="{81E4428B-FAC3-4B24-ABB1-FC62E07BC224}" presName="padding" presStyleLbl="node1" presStyleIdx="5" presStyleCnt="9"/>
      <dgm:spPr/>
    </dgm:pt>
    <dgm:pt modelId="{D8996B2F-EEF5-472E-9607-6CECE9361CA3}" type="pres">
      <dgm:prSet presAssocID="{81E4428B-FAC3-4B24-ABB1-FC62E07BC224}" presName="shape" presStyleLbl="node1" presStyleIdx="6" presStyleCnt="9" custScaleX="135965" custScaleY="13596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454787-B65E-48E1-9B15-99BF4BFF4BD9}" type="pres">
      <dgm:prSet presAssocID="{E75A504B-3CBB-4822-A970-A9B116C1C494}" presName="sibTrans" presStyleLbl="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5A8C99CA-D3BD-4F05-A107-B707C7D72C64}" type="pres">
      <dgm:prSet presAssocID="{81ED7F6F-AE7D-4F70-850F-9D37F603B24C}" presName="middleNode" presStyleCnt="0"/>
      <dgm:spPr/>
    </dgm:pt>
    <dgm:pt modelId="{A3E3922D-4BE6-491F-8FE3-A11A8899188E}" type="pres">
      <dgm:prSet presAssocID="{81ED7F6F-AE7D-4F70-850F-9D37F603B24C}" presName="padding" presStyleLbl="node1" presStyleIdx="6" presStyleCnt="9"/>
      <dgm:spPr/>
    </dgm:pt>
    <dgm:pt modelId="{5785AD1B-4F28-4CBD-932A-CBF2DF11ACE5}" type="pres">
      <dgm:prSet presAssocID="{81ED7F6F-AE7D-4F70-850F-9D37F603B24C}" presName="shape" presStyleLbl="node1" presStyleIdx="7" presStyleCnt="9" custScaleX="135965" custScaleY="13596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B04AE92-F895-4458-9DBF-B03F097BDFA8}" type="pres">
      <dgm:prSet presAssocID="{9B2F8526-750F-4462-9D8D-8169DFECE0D8}" presName="sibTrans" presStyleLbl="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211ED519-21D0-4A3C-8F18-A7A816ED6256}" type="pres">
      <dgm:prSet presAssocID="{40122995-A5BE-44C9-8A28-1BA4455BB404}" presName="las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B7FE538-0186-4D61-90A8-FFE9D25D03A2}" type="presOf" srcId="{81ED7F6F-AE7D-4F70-850F-9D37F603B24C}" destId="{5785AD1B-4F28-4CBD-932A-CBF2DF11ACE5}" srcOrd="0" destOrd="0" presId="urn:microsoft.com/office/officeart/2005/8/layout/bProcess2"/>
    <dgm:cxn modelId="{EE1F8756-685F-499B-9B3E-29648FFEAF23}" type="presOf" srcId="{9B2F8526-750F-4462-9D8D-8169DFECE0D8}" destId="{8B04AE92-F895-4458-9DBF-B03F097BDFA8}" srcOrd="0" destOrd="0" presId="urn:microsoft.com/office/officeart/2005/8/layout/bProcess2"/>
    <dgm:cxn modelId="{58D2F77F-7891-4DD3-9381-7C5062806147}" srcId="{B3ECF76E-A9C8-4C74-A3BF-9E774EBDAAE9}" destId="{40122995-A5BE-44C9-8A28-1BA4455BB404}" srcOrd="8" destOrd="0" parTransId="{0186E745-A3A9-458D-87F4-26858E047240}" sibTransId="{1D474E6D-5344-4F50-A7DF-33ED83CAB000}"/>
    <dgm:cxn modelId="{B1FEED89-2123-4495-84FF-E71528BE7C2B}" type="presOf" srcId="{81E4428B-FAC3-4B24-ABB1-FC62E07BC224}" destId="{D8996B2F-EEF5-472E-9607-6CECE9361CA3}" srcOrd="0" destOrd="0" presId="urn:microsoft.com/office/officeart/2005/8/layout/bProcess2"/>
    <dgm:cxn modelId="{739BB09C-C093-4C9C-91B6-D4D1DAA9B42A}" type="presOf" srcId="{40122995-A5BE-44C9-8A28-1BA4455BB404}" destId="{211ED519-21D0-4A3C-8F18-A7A816ED6256}" srcOrd="0" destOrd="0" presId="urn:microsoft.com/office/officeart/2005/8/layout/bProcess2"/>
    <dgm:cxn modelId="{E0F9AE62-D11D-4A38-8123-099CD8262C1C}" srcId="{B3ECF76E-A9C8-4C74-A3BF-9E774EBDAAE9}" destId="{0A79E354-EFDF-4DA0-A688-FE16E71882ED}" srcOrd="4" destOrd="0" parTransId="{1896F837-81EF-4DBC-B768-A4BCE002E781}" sibTransId="{F348CBD4-0E7C-41C7-8225-8576C92D04C1}"/>
    <dgm:cxn modelId="{755EB99A-090C-4419-B66B-C4F522FA40F9}" srcId="{B3ECF76E-A9C8-4C74-A3BF-9E774EBDAAE9}" destId="{9BB9E841-265C-421F-BB76-4DDAEFC2FF7B}" srcOrd="5" destOrd="0" parTransId="{F12E8FB5-B3AF-4F7E-820A-E01D189D519D}" sibTransId="{794F3BEC-C6E6-4BC3-8D76-D8C8D2DD94BB}"/>
    <dgm:cxn modelId="{D60F0B9E-4EFE-450B-82EC-D9A8AB48C575}" type="presOf" srcId="{9BB9E841-265C-421F-BB76-4DDAEFC2FF7B}" destId="{E1850795-0A5E-41FA-8DE1-093B1BDAE313}" srcOrd="0" destOrd="0" presId="urn:microsoft.com/office/officeart/2005/8/layout/bProcess2"/>
    <dgm:cxn modelId="{165F36F6-89EC-4399-BC2B-54DEC6F3D700}" srcId="{B3ECF76E-A9C8-4C74-A3BF-9E774EBDAAE9}" destId="{4AC7F830-06B2-4A30-8C4C-3F7DEE652731}" srcOrd="1" destOrd="0" parTransId="{4F425486-9902-4232-BF20-2E00F2BE1B15}" sibTransId="{BEC1578B-F372-4B53-A296-FA9CBCF08C52}"/>
    <dgm:cxn modelId="{83EEECB3-26AD-4D53-81B6-7CA9C7F58B86}" type="presOf" srcId="{B0DB99DB-6146-4087-81DB-FF570E797791}" destId="{F3893A7F-218A-45AE-8066-21B0083A0F30}" srcOrd="0" destOrd="0" presId="urn:microsoft.com/office/officeart/2005/8/layout/bProcess2"/>
    <dgm:cxn modelId="{B828C5E0-34EC-4836-A42F-A3C6FFBAD0A3}" type="presOf" srcId="{E75A504B-3CBB-4822-A970-A9B116C1C494}" destId="{8A454787-B65E-48E1-9B15-99BF4BFF4BD9}" srcOrd="0" destOrd="0" presId="urn:microsoft.com/office/officeart/2005/8/layout/bProcess2"/>
    <dgm:cxn modelId="{6248547E-0C87-41AA-9B4B-AD1CD7EDF718}" type="presOf" srcId="{F627A81A-C99A-4AE8-95EA-6EC895A74EF6}" destId="{D3F181B0-006C-4304-BCB6-6E01EAC5624F}" srcOrd="0" destOrd="0" presId="urn:microsoft.com/office/officeart/2005/8/layout/bProcess2"/>
    <dgm:cxn modelId="{7E1BEEAC-0BA1-4698-A5CA-683471107998}" type="presOf" srcId="{0A79E354-EFDF-4DA0-A688-FE16E71882ED}" destId="{7F062D4E-3BF5-4BFA-BD77-44EF9B6E862C}" srcOrd="0" destOrd="0" presId="urn:microsoft.com/office/officeart/2005/8/layout/bProcess2"/>
    <dgm:cxn modelId="{3F65094A-EC47-43C9-BE2D-AAECF87D4D3D}" type="presOf" srcId="{F482D5E7-AA64-4328-97DE-FD55FA8A4C6C}" destId="{49DB1453-9F2E-4369-A95E-91A03A413EFF}" srcOrd="0" destOrd="0" presId="urn:microsoft.com/office/officeart/2005/8/layout/bProcess2"/>
    <dgm:cxn modelId="{AD8DC39C-445A-420C-9EDC-001D547946AB}" type="presOf" srcId="{794F3BEC-C6E6-4BC3-8D76-D8C8D2DD94BB}" destId="{B000A2C5-E30B-4A66-BC9D-72E9E09B25A9}" srcOrd="0" destOrd="0" presId="urn:microsoft.com/office/officeart/2005/8/layout/bProcess2"/>
    <dgm:cxn modelId="{FEE2643C-37A5-4F31-9F14-2F15B5ACB275}" type="presOf" srcId="{F348CBD4-0E7C-41C7-8225-8576C92D04C1}" destId="{A60DC364-92C8-43A8-8B61-9AB7B2B2E151}" srcOrd="0" destOrd="0" presId="urn:microsoft.com/office/officeart/2005/8/layout/bProcess2"/>
    <dgm:cxn modelId="{8D867695-515B-471E-82AF-9AC94B03AFB7}" type="presOf" srcId="{BEC1578B-F372-4B53-A296-FA9CBCF08C52}" destId="{936C4D93-D43C-4413-8FAB-A408960C9551}" srcOrd="0" destOrd="0" presId="urn:microsoft.com/office/officeart/2005/8/layout/bProcess2"/>
    <dgm:cxn modelId="{E33AA46C-95FC-40A4-8223-ABFFDE97BB94}" type="presOf" srcId="{E840571A-C184-4A23-843E-211C5A149E18}" destId="{67906A8A-2542-4020-8E87-F3A0C9E19E8B}" srcOrd="0" destOrd="0" presId="urn:microsoft.com/office/officeart/2005/8/layout/bProcess2"/>
    <dgm:cxn modelId="{9D64DE0B-A4E7-4844-AADE-FDDE1852F417}" srcId="{B3ECF76E-A9C8-4C74-A3BF-9E774EBDAAE9}" destId="{81E4428B-FAC3-4B24-ABB1-FC62E07BC224}" srcOrd="6" destOrd="0" parTransId="{6C19390C-ACE4-4311-BB2E-8CCC68957C95}" sibTransId="{E75A504B-3CBB-4822-A970-A9B116C1C494}"/>
    <dgm:cxn modelId="{1C780C70-0B00-4654-B753-F6CF5261D98B}" srcId="{B3ECF76E-A9C8-4C74-A3BF-9E774EBDAAE9}" destId="{12BC0B7E-159C-4162-A2D4-C3AD50C60855}" srcOrd="0" destOrd="0" parTransId="{6D981154-72EA-4DD9-A2B3-AC4A6BDBD1E6}" sibTransId="{F482D5E7-AA64-4328-97DE-FD55FA8A4C6C}"/>
    <dgm:cxn modelId="{1BF365DB-7CA8-4F8C-8C29-75C5769F4D8B}" srcId="{B3ECF76E-A9C8-4C74-A3BF-9E774EBDAAE9}" destId="{B0DB99DB-6146-4087-81DB-FF570E797791}" srcOrd="2" destOrd="0" parTransId="{EED9E876-858E-4D4A-88E5-8F38C3C0B747}" sibTransId="{43349AFA-5509-410C-AE61-A5B62D74C4AA}"/>
    <dgm:cxn modelId="{BBC6F41F-AC30-4347-84C2-051975A7679D}" type="presOf" srcId="{4AC7F830-06B2-4A30-8C4C-3F7DEE652731}" destId="{541F7774-DF97-4D63-A590-B7A0FFFB1578}" srcOrd="0" destOrd="0" presId="urn:microsoft.com/office/officeart/2005/8/layout/bProcess2"/>
    <dgm:cxn modelId="{FD8B637F-B8B8-40A6-BC92-C44021D17F57}" type="presOf" srcId="{B3ECF76E-A9C8-4C74-A3BF-9E774EBDAAE9}" destId="{45E1AC7F-5F13-45E3-BF77-599B8125CF48}" srcOrd="0" destOrd="0" presId="urn:microsoft.com/office/officeart/2005/8/layout/bProcess2"/>
    <dgm:cxn modelId="{F6400DDC-B86E-4E6F-9D88-767E4396FF66}" type="presOf" srcId="{12BC0B7E-159C-4162-A2D4-C3AD50C60855}" destId="{EBDBC54F-DEC4-444C-A9C1-8F14F673BE0F}" srcOrd="0" destOrd="0" presId="urn:microsoft.com/office/officeart/2005/8/layout/bProcess2"/>
    <dgm:cxn modelId="{A024D3EC-2BA3-4F7F-A569-4F324B7659A9}" srcId="{B3ECF76E-A9C8-4C74-A3BF-9E774EBDAAE9}" destId="{81ED7F6F-AE7D-4F70-850F-9D37F603B24C}" srcOrd="7" destOrd="0" parTransId="{5EF05577-0F11-41F3-8554-3E833E931B28}" sibTransId="{9B2F8526-750F-4462-9D8D-8169DFECE0D8}"/>
    <dgm:cxn modelId="{038B397B-FB3F-44EB-85A8-3E7F002E805B}" type="presOf" srcId="{43349AFA-5509-410C-AE61-A5B62D74C4AA}" destId="{7CC1FE8B-FDCB-406D-BF45-02365B9192A3}" srcOrd="0" destOrd="0" presId="urn:microsoft.com/office/officeart/2005/8/layout/bProcess2"/>
    <dgm:cxn modelId="{D188D516-7339-4B8F-8480-B70E6E6CE4C2}" srcId="{B3ECF76E-A9C8-4C74-A3BF-9E774EBDAAE9}" destId="{E840571A-C184-4A23-843E-211C5A149E18}" srcOrd="3" destOrd="0" parTransId="{F3213636-D0E2-49E0-8FCB-E2C3AB48D781}" sibTransId="{F627A81A-C99A-4AE8-95EA-6EC895A74EF6}"/>
    <dgm:cxn modelId="{83F633CE-4D84-4ED8-83A3-855C5CA0B0CC}" type="presParOf" srcId="{45E1AC7F-5F13-45E3-BF77-599B8125CF48}" destId="{EBDBC54F-DEC4-444C-A9C1-8F14F673BE0F}" srcOrd="0" destOrd="0" presId="urn:microsoft.com/office/officeart/2005/8/layout/bProcess2"/>
    <dgm:cxn modelId="{68CAD027-A001-4D69-BEEF-214FC8A9BCEF}" type="presParOf" srcId="{45E1AC7F-5F13-45E3-BF77-599B8125CF48}" destId="{49DB1453-9F2E-4369-A95E-91A03A413EFF}" srcOrd="1" destOrd="0" presId="urn:microsoft.com/office/officeart/2005/8/layout/bProcess2"/>
    <dgm:cxn modelId="{13A4FFD8-612D-444B-A58D-ACB8E3E5A954}" type="presParOf" srcId="{45E1AC7F-5F13-45E3-BF77-599B8125CF48}" destId="{039A4D4F-85EB-497D-87DE-4D3DD998CDB6}" srcOrd="2" destOrd="0" presId="urn:microsoft.com/office/officeart/2005/8/layout/bProcess2"/>
    <dgm:cxn modelId="{E4400B6C-6454-4F15-956C-0E31E1C3D4BD}" type="presParOf" srcId="{039A4D4F-85EB-497D-87DE-4D3DD998CDB6}" destId="{B48972B6-ED54-4A44-9C02-CC7C875A4CAE}" srcOrd="0" destOrd="0" presId="urn:microsoft.com/office/officeart/2005/8/layout/bProcess2"/>
    <dgm:cxn modelId="{F730F10A-98C7-490F-B2CF-03AD93C5D04E}" type="presParOf" srcId="{039A4D4F-85EB-497D-87DE-4D3DD998CDB6}" destId="{541F7774-DF97-4D63-A590-B7A0FFFB1578}" srcOrd="1" destOrd="0" presId="urn:microsoft.com/office/officeart/2005/8/layout/bProcess2"/>
    <dgm:cxn modelId="{9DEFBABD-AC78-4ED0-A1C9-342118E9DDC8}" type="presParOf" srcId="{45E1AC7F-5F13-45E3-BF77-599B8125CF48}" destId="{936C4D93-D43C-4413-8FAB-A408960C9551}" srcOrd="3" destOrd="0" presId="urn:microsoft.com/office/officeart/2005/8/layout/bProcess2"/>
    <dgm:cxn modelId="{BF5F5542-5D80-46C1-9438-71B66BB6D0C9}" type="presParOf" srcId="{45E1AC7F-5F13-45E3-BF77-599B8125CF48}" destId="{1B0D429F-2BA2-4625-8C2F-FC62419F4A0A}" srcOrd="4" destOrd="0" presId="urn:microsoft.com/office/officeart/2005/8/layout/bProcess2"/>
    <dgm:cxn modelId="{746BA183-7F20-48B7-8F10-810C8D147391}" type="presParOf" srcId="{1B0D429F-2BA2-4625-8C2F-FC62419F4A0A}" destId="{FFB31F0E-8372-4EC4-AD8F-8A631BAEA788}" srcOrd="0" destOrd="0" presId="urn:microsoft.com/office/officeart/2005/8/layout/bProcess2"/>
    <dgm:cxn modelId="{64383F2A-AF3A-48A4-A7A4-51B64060EB86}" type="presParOf" srcId="{1B0D429F-2BA2-4625-8C2F-FC62419F4A0A}" destId="{F3893A7F-218A-45AE-8066-21B0083A0F30}" srcOrd="1" destOrd="0" presId="urn:microsoft.com/office/officeart/2005/8/layout/bProcess2"/>
    <dgm:cxn modelId="{E76A0E28-0B06-4E5D-9953-3CB466BFBD3A}" type="presParOf" srcId="{45E1AC7F-5F13-45E3-BF77-599B8125CF48}" destId="{7CC1FE8B-FDCB-406D-BF45-02365B9192A3}" srcOrd="5" destOrd="0" presId="urn:microsoft.com/office/officeart/2005/8/layout/bProcess2"/>
    <dgm:cxn modelId="{A77AFFB3-635A-455F-B80D-D434DAA32F25}" type="presParOf" srcId="{45E1AC7F-5F13-45E3-BF77-599B8125CF48}" destId="{8DBD420B-70B4-4603-918C-E81FC5A70371}" srcOrd="6" destOrd="0" presId="urn:microsoft.com/office/officeart/2005/8/layout/bProcess2"/>
    <dgm:cxn modelId="{7374899A-BFDF-4229-993F-8AAA92425A79}" type="presParOf" srcId="{8DBD420B-70B4-4603-918C-E81FC5A70371}" destId="{47F6DABB-D45C-422B-B0E8-76B6543F8FF9}" srcOrd="0" destOrd="0" presId="urn:microsoft.com/office/officeart/2005/8/layout/bProcess2"/>
    <dgm:cxn modelId="{2E72E546-7108-4853-A045-0DEE412FE187}" type="presParOf" srcId="{8DBD420B-70B4-4603-918C-E81FC5A70371}" destId="{67906A8A-2542-4020-8E87-F3A0C9E19E8B}" srcOrd="1" destOrd="0" presId="urn:microsoft.com/office/officeart/2005/8/layout/bProcess2"/>
    <dgm:cxn modelId="{0959A93A-BFFD-468E-831B-A05B1894FCF1}" type="presParOf" srcId="{45E1AC7F-5F13-45E3-BF77-599B8125CF48}" destId="{D3F181B0-006C-4304-BCB6-6E01EAC5624F}" srcOrd="7" destOrd="0" presId="urn:microsoft.com/office/officeart/2005/8/layout/bProcess2"/>
    <dgm:cxn modelId="{B0E3A691-1FC0-441A-B245-7351E0CE3F2B}" type="presParOf" srcId="{45E1AC7F-5F13-45E3-BF77-599B8125CF48}" destId="{F13839D1-C102-4B63-ADB4-A3A8C5B06499}" srcOrd="8" destOrd="0" presId="urn:microsoft.com/office/officeart/2005/8/layout/bProcess2"/>
    <dgm:cxn modelId="{CD1E1DFF-9AA6-4375-81A9-DD0903C671A4}" type="presParOf" srcId="{F13839D1-C102-4B63-ADB4-A3A8C5B06499}" destId="{5406EEC2-9602-4C52-9710-DF2DBAFB1551}" srcOrd="0" destOrd="0" presId="urn:microsoft.com/office/officeart/2005/8/layout/bProcess2"/>
    <dgm:cxn modelId="{19F9D940-2351-41B6-9C00-BBCDE542B3BF}" type="presParOf" srcId="{F13839D1-C102-4B63-ADB4-A3A8C5B06499}" destId="{7F062D4E-3BF5-4BFA-BD77-44EF9B6E862C}" srcOrd="1" destOrd="0" presId="urn:microsoft.com/office/officeart/2005/8/layout/bProcess2"/>
    <dgm:cxn modelId="{25588E8D-F18D-43C8-B953-94E29A561333}" type="presParOf" srcId="{45E1AC7F-5F13-45E3-BF77-599B8125CF48}" destId="{A60DC364-92C8-43A8-8B61-9AB7B2B2E151}" srcOrd="9" destOrd="0" presId="urn:microsoft.com/office/officeart/2005/8/layout/bProcess2"/>
    <dgm:cxn modelId="{B871A0BC-0328-4A2B-80D4-04627AA696DA}" type="presParOf" srcId="{45E1AC7F-5F13-45E3-BF77-599B8125CF48}" destId="{E3325E10-BE9E-41D0-AFDD-441668C052F1}" srcOrd="10" destOrd="0" presId="urn:microsoft.com/office/officeart/2005/8/layout/bProcess2"/>
    <dgm:cxn modelId="{C3F66C36-F9A1-41AF-A65A-03AF6C500581}" type="presParOf" srcId="{E3325E10-BE9E-41D0-AFDD-441668C052F1}" destId="{0309BFEE-FBF2-4740-8FD0-F7AE1E7A44BB}" srcOrd="0" destOrd="0" presId="urn:microsoft.com/office/officeart/2005/8/layout/bProcess2"/>
    <dgm:cxn modelId="{BDD16052-A416-444E-B0A8-6CB5082C8304}" type="presParOf" srcId="{E3325E10-BE9E-41D0-AFDD-441668C052F1}" destId="{E1850795-0A5E-41FA-8DE1-093B1BDAE313}" srcOrd="1" destOrd="0" presId="urn:microsoft.com/office/officeart/2005/8/layout/bProcess2"/>
    <dgm:cxn modelId="{EDED51AF-46CF-4E77-8CCA-87941D87FFE2}" type="presParOf" srcId="{45E1AC7F-5F13-45E3-BF77-599B8125CF48}" destId="{B000A2C5-E30B-4A66-BC9D-72E9E09B25A9}" srcOrd="11" destOrd="0" presId="urn:microsoft.com/office/officeart/2005/8/layout/bProcess2"/>
    <dgm:cxn modelId="{6D7482D0-1B56-40A5-846B-E2884E8C1715}" type="presParOf" srcId="{45E1AC7F-5F13-45E3-BF77-599B8125CF48}" destId="{D52306EC-991A-42E8-AB5A-F5DCFDB28FB6}" srcOrd="12" destOrd="0" presId="urn:microsoft.com/office/officeart/2005/8/layout/bProcess2"/>
    <dgm:cxn modelId="{ADB60D46-76D7-4062-BA9F-784C77F3F5B6}" type="presParOf" srcId="{D52306EC-991A-42E8-AB5A-F5DCFDB28FB6}" destId="{123B6F46-D35E-4014-B9F3-8FE89BCFB62B}" srcOrd="0" destOrd="0" presId="urn:microsoft.com/office/officeart/2005/8/layout/bProcess2"/>
    <dgm:cxn modelId="{CCFF790C-F031-4D83-A720-E82AD363BD2C}" type="presParOf" srcId="{D52306EC-991A-42E8-AB5A-F5DCFDB28FB6}" destId="{D8996B2F-EEF5-472E-9607-6CECE9361CA3}" srcOrd="1" destOrd="0" presId="urn:microsoft.com/office/officeart/2005/8/layout/bProcess2"/>
    <dgm:cxn modelId="{C55ED331-4EF8-4CB5-AA96-7CFAE3038B8C}" type="presParOf" srcId="{45E1AC7F-5F13-45E3-BF77-599B8125CF48}" destId="{8A454787-B65E-48E1-9B15-99BF4BFF4BD9}" srcOrd="13" destOrd="0" presId="urn:microsoft.com/office/officeart/2005/8/layout/bProcess2"/>
    <dgm:cxn modelId="{BEE3CB04-8FAA-4395-9D8B-BC47C50DECEB}" type="presParOf" srcId="{45E1AC7F-5F13-45E3-BF77-599B8125CF48}" destId="{5A8C99CA-D3BD-4F05-A107-B707C7D72C64}" srcOrd="14" destOrd="0" presId="urn:microsoft.com/office/officeart/2005/8/layout/bProcess2"/>
    <dgm:cxn modelId="{622A75D7-9EF4-4000-9480-E8694EDE86AE}" type="presParOf" srcId="{5A8C99CA-D3BD-4F05-A107-B707C7D72C64}" destId="{A3E3922D-4BE6-491F-8FE3-A11A8899188E}" srcOrd="0" destOrd="0" presId="urn:microsoft.com/office/officeart/2005/8/layout/bProcess2"/>
    <dgm:cxn modelId="{E5D51CF8-E5DC-4B86-8EE8-55D7B9A7B459}" type="presParOf" srcId="{5A8C99CA-D3BD-4F05-A107-B707C7D72C64}" destId="{5785AD1B-4F28-4CBD-932A-CBF2DF11ACE5}" srcOrd="1" destOrd="0" presId="urn:microsoft.com/office/officeart/2005/8/layout/bProcess2"/>
    <dgm:cxn modelId="{BD7BE2DB-95D1-41B3-9132-08079D936CA0}" type="presParOf" srcId="{45E1AC7F-5F13-45E3-BF77-599B8125CF48}" destId="{8B04AE92-F895-4458-9DBF-B03F097BDFA8}" srcOrd="15" destOrd="0" presId="urn:microsoft.com/office/officeart/2005/8/layout/bProcess2"/>
    <dgm:cxn modelId="{82B09C34-F3C1-4D68-8B32-673264CF7AFA}" type="presParOf" srcId="{45E1AC7F-5F13-45E3-BF77-599B8125CF48}" destId="{211ED519-21D0-4A3C-8F18-A7A816ED6256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839ED-0DF4-454A-BFBE-D4315D750315}">
      <dsp:nvSpPr>
        <dsp:cNvPr id="0" name=""/>
        <dsp:cNvSpPr/>
      </dsp:nvSpPr>
      <dsp:spPr>
        <a:xfrm>
          <a:off x="1686562" y="2460164"/>
          <a:ext cx="4690126" cy="20657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2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/>
            <a:t>기존의 개별 소상공인에 대한         획일적인 지원방식을 탈피하여</a:t>
          </a:r>
          <a:r>
            <a:rPr lang="en-US" altLang="ko-KR" sz="1600" b="1" kern="1200" dirty="0" smtClean="0"/>
            <a:t/>
          </a:r>
          <a:br>
            <a:rPr lang="en-US" altLang="ko-KR" sz="1600" b="1" kern="1200" dirty="0" smtClean="0"/>
          </a:br>
          <a:r>
            <a:rPr lang="ko-KR" altLang="en-US" sz="1600" b="1" kern="1200" dirty="0" smtClean="0"/>
            <a:t>소상공인간 협업화 지원을 통해 </a:t>
          </a:r>
          <a:r>
            <a:rPr lang="en-US" altLang="ko-KR" sz="1600" b="1" kern="1200" dirty="0" smtClean="0"/>
            <a:t/>
          </a:r>
          <a:br>
            <a:rPr lang="en-US" altLang="ko-KR" sz="1600" b="1" kern="1200" dirty="0" smtClean="0"/>
          </a:br>
          <a:r>
            <a:rPr lang="ko-KR" altLang="en-US" sz="1600" b="1" kern="1200" dirty="0" smtClean="0"/>
            <a:t>규모의 경제효과 실현</a:t>
          </a:r>
          <a:endParaRPr lang="ko-KR" altLang="en-US" sz="1600" b="1" kern="1200" dirty="0"/>
        </a:p>
      </dsp:txBody>
      <dsp:txXfrm>
        <a:off x="2373415" y="2762693"/>
        <a:ext cx="3316420" cy="1460740"/>
      </dsp:txXfrm>
    </dsp:sp>
    <dsp:sp modelId="{AFC0881D-2128-462A-A234-1287ACF6416A}">
      <dsp:nvSpPr>
        <dsp:cNvPr id="0" name=""/>
        <dsp:cNvSpPr/>
      </dsp:nvSpPr>
      <dsp:spPr>
        <a:xfrm rot="13139915">
          <a:off x="1187393" y="1642927"/>
          <a:ext cx="1845862" cy="58875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3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90E443B-B7FF-4B03-8FB0-223E291F2319}">
      <dsp:nvSpPr>
        <dsp:cNvPr id="0" name=""/>
        <dsp:cNvSpPr/>
      </dsp:nvSpPr>
      <dsp:spPr>
        <a:xfrm>
          <a:off x="194927" y="571498"/>
          <a:ext cx="2396261" cy="1570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3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just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소규모 점포 조직화 사업인 </a:t>
          </a:r>
          <a:r>
            <a:rPr lang="en-US" altLang="ko-KR" sz="1400" b="1" kern="1200" dirty="0" smtClean="0"/>
            <a:t>‘</a:t>
          </a:r>
          <a:r>
            <a:rPr lang="ko-KR" altLang="en-US" sz="1400" b="1" kern="1200" dirty="0" err="1" smtClean="0"/>
            <a:t>나들가게</a:t>
          </a:r>
          <a:r>
            <a:rPr lang="ko-KR" altLang="en-US" sz="1400" b="1" kern="1200" dirty="0" smtClean="0"/>
            <a:t> </a:t>
          </a:r>
          <a:r>
            <a:rPr lang="en-US" altLang="ko-KR" sz="1400" b="1" kern="1200" dirty="0" smtClean="0"/>
            <a:t>1</a:t>
          </a:r>
          <a:r>
            <a:rPr lang="ko-KR" altLang="en-US" sz="1400" b="1" kern="1200" dirty="0" smtClean="0"/>
            <a:t>만개</a:t>
          </a:r>
          <a:r>
            <a:rPr lang="en-US" altLang="ko-KR" sz="1400" b="1" kern="1200" dirty="0" smtClean="0"/>
            <a:t>’ </a:t>
          </a:r>
          <a:r>
            <a:rPr lang="ko-KR" altLang="en-US" sz="1400" b="1" kern="1200" dirty="0" smtClean="0"/>
            <a:t>육성</a:t>
          </a:r>
          <a:r>
            <a:rPr lang="en-US" altLang="ko-KR" sz="1400" b="1" kern="1200" dirty="0" smtClean="0"/>
            <a:t/>
          </a:r>
          <a:br>
            <a:rPr lang="en-US" altLang="ko-KR" sz="1400" b="1" kern="1200" dirty="0" smtClean="0"/>
          </a:br>
          <a:r>
            <a:rPr lang="ko-KR" altLang="en-US" sz="1400" b="0" kern="1200" spc="-10" baseline="0" dirty="0" smtClean="0"/>
            <a:t>하드웨어 위주의 획일적 지원으로 조직화를 통한 공동구매 추진 등 에는 다소 미흡</a:t>
          </a:r>
          <a:endParaRPr lang="ko-KR" altLang="en-US" sz="1400" b="1" kern="1200" dirty="0"/>
        </a:p>
      </dsp:txBody>
      <dsp:txXfrm>
        <a:off x="240911" y="617482"/>
        <a:ext cx="2304293" cy="1478038"/>
      </dsp:txXfrm>
    </dsp:sp>
    <dsp:sp modelId="{6455CF9F-1E57-48F7-B56A-5AC0B9C1C88D}">
      <dsp:nvSpPr>
        <dsp:cNvPr id="0" name=""/>
        <dsp:cNvSpPr/>
      </dsp:nvSpPr>
      <dsp:spPr>
        <a:xfrm rot="16200000">
          <a:off x="3375072" y="1353625"/>
          <a:ext cx="1313105" cy="58875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30000"/>
                <a:satMod val="250000"/>
              </a:schemeClr>
            </a:gs>
            <a:gs pos="72000">
              <a:schemeClr val="accent3">
                <a:hueOff val="5625132"/>
                <a:satOff val="-8440"/>
                <a:lumOff val="-1373"/>
                <a:alphaOff val="0"/>
                <a:tint val="75000"/>
                <a:satMod val="21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D203A9A-792D-4FA1-9E69-AE6264C58868}">
      <dsp:nvSpPr>
        <dsp:cNvPr id="0" name=""/>
        <dsp:cNvSpPr/>
      </dsp:nvSpPr>
      <dsp:spPr>
        <a:xfrm>
          <a:off x="2835457" y="135515"/>
          <a:ext cx="2392336" cy="1570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30000"/>
                <a:satMod val="250000"/>
              </a:schemeClr>
            </a:gs>
            <a:gs pos="72000">
              <a:schemeClr val="accent3">
                <a:hueOff val="5625132"/>
                <a:satOff val="-8440"/>
                <a:lumOff val="-1373"/>
                <a:alphaOff val="0"/>
                <a:tint val="75000"/>
                <a:satMod val="21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marR="0" lvl="0" indent="0" algn="ctr" defTabSz="914400" eaLnBrk="1" fontAlgn="auto" latin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ko-KR" altLang="en-US" sz="1400" b="1" kern="1200" dirty="0" smtClean="0"/>
            <a:t>자금지원 및 교육</a:t>
          </a:r>
          <a:r>
            <a:rPr lang="en-US" altLang="ko-KR" sz="1400" b="1" kern="1200" dirty="0" smtClean="0"/>
            <a:t>·</a:t>
          </a:r>
          <a:r>
            <a:rPr lang="ko-KR" altLang="en-US" sz="1400" b="1" kern="1200" dirty="0" smtClean="0"/>
            <a:t>컨설팅 등 획일적 지원 방식으로 운영되어온 소상공인 지원 정책</a:t>
          </a:r>
        </a:p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b="0" kern="1200" spc="-10" baseline="0" dirty="0"/>
        </a:p>
      </dsp:txBody>
      <dsp:txXfrm>
        <a:off x="2881441" y="181499"/>
        <a:ext cx="2300368" cy="1478038"/>
      </dsp:txXfrm>
    </dsp:sp>
    <dsp:sp modelId="{C92AD9FC-672C-4479-B781-B2B43AF44BE4}">
      <dsp:nvSpPr>
        <dsp:cNvPr id="0" name=""/>
        <dsp:cNvSpPr/>
      </dsp:nvSpPr>
      <dsp:spPr>
        <a:xfrm rot="19232579">
          <a:off x="5012282" y="1641343"/>
          <a:ext cx="1822887" cy="58875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30000"/>
                <a:satMod val="250000"/>
              </a:schemeClr>
            </a:gs>
            <a:gs pos="72000">
              <a:schemeClr val="accent3">
                <a:hueOff val="11250264"/>
                <a:satOff val="-16880"/>
                <a:lumOff val="-2745"/>
                <a:alphaOff val="0"/>
                <a:tint val="75000"/>
                <a:satMod val="21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1650900-24A0-4913-A589-0DE3C4672FBD}">
      <dsp:nvSpPr>
        <dsp:cNvPr id="0" name=""/>
        <dsp:cNvSpPr/>
      </dsp:nvSpPr>
      <dsp:spPr>
        <a:xfrm>
          <a:off x="5448701" y="571495"/>
          <a:ext cx="2357502" cy="1570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30000"/>
                <a:satMod val="250000"/>
              </a:schemeClr>
            </a:gs>
            <a:gs pos="72000">
              <a:schemeClr val="accent3">
                <a:hueOff val="11250264"/>
                <a:satOff val="-16880"/>
                <a:lumOff val="-2745"/>
                <a:alphaOff val="0"/>
                <a:tint val="75000"/>
                <a:satMod val="21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just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err="1" smtClean="0"/>
            <a:t>대형마트</a:t>
          </a:r>
          <a:r>
            <a:rPr lang="en-US" altLang="ko-KR" sz="1400" b="1" kern="1200" dirty="0" smtClean="0"/>
            <a:t>·SSM </a:t>
          </a:r>
          <a:r>
            <a:rPr lang="ko-KR" altLang="en-US" sz="1400" b="1" kern="1200" dirty="0" smtClean="0"/>
            <a:t>등 대기업의 골목상권 침해의 대응방안으로 소상공인간 조직화 및 협업화를 통한 경쟁력 제고 필요성 대두</a:t>
          </a:r>
          <a:endParaRPr lang="ko-KR" altLang="en-US" sz="1400" b="1" kern="1200" dirty="0"/>
        </a:p>
      </dsp:txBody>
      <dsp:txXfrm>
        <a:off x="5494685" y="617479"/>
        <a:ext cx="2265534" cy="1478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78" cy="498475"/>
          </a:xfrm>
          <a:prstGeom prst="rect">
            <a:avLst/>
          </a:prstGeom>
        </p:spPr>
        <p:txBody>
          <a:bodyPr vert="horz" lIns="91787" tIns="45894" rIns="91787" bIns="4589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63932" y="0"/>
            <a:ext cx="2955978" cy="498475"/>
          </a:xfrm>
          <a:prstGeom prst="rect">
            <a:avLst/>
          </a:prstGeom>
        </p:spPr>
        <p:txBody>
          <a:bodyPr vert="horz" lIns="91787" tIns="45894" rIns="91787" bIns="45894" rtlCol="0"/>
          <a:lstStyle>
            <a:lvl1pPr algn="r">
              <a:defRPr sz="1200"/>
            </a:lvl1pPr>
          </a:lstStyle>
          <a:p>
            <a:fld id="{7421DC66-A39D-4EB9-A757-4B2770134F9F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7713"/>
            <a:ext cx="4983162" cy="3738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87" tIns="45894" rIns="91787" bIns="4589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2150" y="4735513"/>
            <a:ext cx="5457190" cy="4486275"/>
          </a:xfrm>
          <a:prstGeom prst="rect">
            <a:avLst/>
          </a:prstGeom>
        </p:spPr>
        <p:txBody>
          <a:bodyPr vert="horz" lIns="91787" tIns="45894" rIns="91787" bIns="4589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69295"/>
            <a:ext cx="2955978" cy="498475"/>
          </a:xfrm>
          <a:prstGeom prst="rect">
            <a:avLst/>
          </a:prstGeom>
        </p:spPr>
        <p:txBody>
          <a:bodyPr vert="horz" lIns="91787" tIns="45894" rIns="91787" bIns="4589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63932" y="9469295"/>
            <a:ext cx="2955978" cy="498475"/>
          </a:xfrm>
          <a:prstGeom prst="rect">
            <a:avLst/>
          </a:prstGeom>
        </p:spPr>
        <p:txBody>
          <a:bodyPr vert="horz" lIns="91787" tIns="45894" rIns="91787" bIns="45894" rtlCol="0" anchor="b"/>
          <a:lstStyle>
            <a:lvl1pPr algn="r">
              <a:defRPr sz="1200"/>
            </a:lvl1pPr>
          </a:lstStyle>
          <a:p>
            <a:fld id="{AED4AF17-026F-407B-B088-CD41F61BCF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2549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4AF17-026F-407B-B088-CD41F61BCFA0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4AF17-026F-407B-B088-CD41F61BCFA0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4AF17-026F-407B-B088-CD41F61BCFA0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4AF17-026F-407B-B088-CD41F61BCFA0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mono\Desktop\WORK\466_2012. 02. 10_중소기업청_청장강의 파워포인트\desgin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1" name="Picture 3" descr="C:\Documents and Settings\user\바탕 화면\SEDA(jpg)\소상공인진흥원 혼용조합.jpg"/>
          <p:cNvPicPr>
            <a:picLocks noChangeAspect="1" noChangeArrowheads="1"/>
          </p:cNvPicPr>
          <p:nvPr userDrawn="1"/>
        </p:nvPicPr>
        <p:blipFill>
          <a:blip r:embed="rId3" cstate="print"/>
          <a:srcRect l="12377" t="13710" r="13359" b="15879"/>
          <a:stretch>
            <a:fillRect/>
          </a:stretch>
        </p:blipFill>
        <p:spPr bwMode="auto">
          <a:xfrm>
            <a:off x="7572396" y="6321188"/>
            <a:ext cx="1254354" cy="536812"/>
          </a:xfrm>
          <a:prstGeom prst="rect">
            <a:avLst/>
          </a:prstGeom>
          <a:noFill/>
        </p:spPr>
      </p:pic>
      <p:pic>
        <p:nvPicPr>
          <p:cNvPr id="12" name="Picture 2" descr="C:\Documents and Settings\user\바탕 화면\2009년중소기업청jpg\smba_mi_가로조합형\smba_mi_가로조합형_영문포함(800pixel)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681" y="6334949"/>
            <a:ext cx="1249361" cy="523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그룹 9"/>
          <p:cNvGrpSpPr/>
          <p:nvPr userDrawn="1"/>
        </p:nvGrpSpPr>
        <p:grpSpPr>
          <a:xfrm>
            <a:off x="0" y="-24"/>
            <a:ext cx="9144000" cy="733426"/>
            <a:chOff x="0" y="-24"/>
            <a:chExt cx="9144000" cy="733426"/>
          </a:xfrm>
        </p:grpSpPr>
        <p:sp>
          <p:nvSpPr>
            <p:cNvPr id="11" name="직사각형 10"/>
            <p:cNvSpPr/>
            <p:nvPr userDrawn="1"/>
          </p:nvSpPr>
          <p:spPr>
            <a:xfrm>
              <a:off x="0" y="-24"/>
              <a:ext cx="9144000" cy="733426"/>
            </a:xfrm>
            <a:prstGeom prst="rect">
              <a:avLst/>
            </a:prstGeom>
            <a:gradFill flip="none" rotWithShape="1">
              <a:gsLst>
                <a:gs pos="0">
                  <a:srgbClr val="00A4DE"/>
                </a:gs>
                <a:gs pos="100000">
                  <a:srgbClr val="93E3FF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2" name="직사각형 4"/>
            <p:cNvSpPr/>
            <p:nvPr userDrawn="1"/>
          </p:nvSpPr>
          <p:spPr>
            <a:xfrm>
              <a:off x="0" y="-24"/>
              <a:ext cx="9144000" cy="465138"/>
            </a:xfrm>
            <a:custGeom>
              <a:avLst/>
              <a:gdLst/>
              <a:ahLst/>
              <a:cxnLst/>
              <a:rect l="l" t="t" r="r" b="b"/>
              <a:pathLst>
                <a:path w="9144000" h="439825">
                  <a:moveTo>
                    <a:pt x="7072496" y="0"/>
                  </a:moveTo>
                  <a:lnTo>
                    <a:pt x="9144000" y="0"/>
                  </a:lnTo>
                  <a:lnTo>
                    <a:pt x="9144000" y="106153"/>
                  </a:lnTo>
                  <a:cubicBezTo>
                    <a:pt x="8526269" y="56351"/>
                    <a:pt x="7826165" y="19665"/>
                    <a:pt x="7072496" y="0"/>
                  </a:cubicBezTo>
                  <a:close/>
                  <a:moveTo>
                    <a:pt x="0" y="0"/>
                  </a:moveTo>
                  <a:lnTo>
                    <a:pt x="4316814" y="0"/>
                  </a:lnTo>
                  <a:cubicBezTo>
                    <a:pt x="2329234" y="52987"/>
                    <a:pt x="714094" y="220262"/>
                    <a:pt x="0" y="43982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30000"/>
                  </a:schemeClr>
                </a:gs>
                <a:gs pos="100000">
                  <a:srgbClr val="33CAFF">
                    <a:alpha val="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3" name="직사각형 4"/>
            <p:cNvSpPr/>
            <p:nvPr userDrawn="1"/>
          </p:nvSpPr>
          <p:spPr>
            <a:xfrm>
              <a:off x="0" y="-24"/>
              <a:ext cx="9144000" cy="465138"/>
            </a:xfrm>
            <a:custGeom>
              <a:avLst/>
              <a:gdLst/>
              <a:ahLst/>
              <a:cxnLst/>
              <a:rect l="l" t="t" r="r" b="b"/>
              <a:pathLst>
                <a:path w="9144000" h="439825">
                  <a:moveTo>
                    <a:pt x="7072496" y="0"/>
                  </a:moveTo>
                  <a:lnTo>
                    <a:pt x="9144000" y="0"/>
                  </a:lnTo>
                  <a:lnTo>
                    <a:pt x="9144000" y="106153"/>
                  </a:lnTo>
                  <a:cubicBezTo>
                    <a:pt x="8526269" y="56351"/>
                    <a:pt x="7826165" y="19665"/>
                    <a:pt x="7072496" y="0"/>
                  </a:cubicBezTo>
                  <a:close/>
                  <a:moveTo>
                    <a:pt x="0" y="0"/>
                  </a:moveTo>
                  <a:lnTo>
                    <a:pt x="4316814" y="0"/>
                  </a:lnTo>
                  <a:cubicBezTo>
                    <a:pt x="2329234" y="52987"/>
                    <a:pt x="714094" y="220262"/>
                    <a:pt x="0" y="43982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30000"/>
                  </a:schemeClr>
                </a:gs>
                <a:gs pos="100000">
                  <a:srgbClr val="33CAFF">
                    <a:alpha val="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4" name="직사각형 4"/>
            <p:cNvSpPr/>
            <p:nvPr userDrawn="1"/>
          </p:nvSpPr>
          <p:spPr>
            <a:xfrm>
              <a:off x="0" y="4739"/>
              <a:ext cx="4284663" cy="657226"/>
            </a:xfrm>
            <a:custGeom>
              <a:avLst/>
              <a:gdLst>
                <a:gd name="connsiteX0" fmla="*/ 7072496 w 9144000"/>
                <a:gd name="connsiteY0" fmla="*/ 0 h 439825"/>
                <a:gd name="connsiteX1" fmla="*/ 9144000 w 9144000"/>
                <a:gd name="connsiteY1" fmla="*/ 0 h 439825"/>
                <a:gd name="connsiteX2" fmla="*/ 9123956 w 9144000"/>
                <a:gd name="connsiteY2" fmla="*/ 106153 h 439825"/>
                <a:gd name="connsiteX3" fmla="*/ 7072496 w 9144000"/>
                <a:gd name="connsiteY3" fmla="*/ 0 h 439825"/>
                <a:gd name="connsiteX4" fmla="*/ 0 w 9144000"/>
                <a:gd name="connsiteY4" fmla="*/ 0 h 439825"/>
                <a:gd name="connsiteX5" fmla="*/ 4316814 w 9144000"/>
                <a:gd name="connsiteY5" fmla="*/ 0 h 439825"/>
                <a:gd name="connsiteX6" fmla="*/ 0 w 9144000"/>
                <a:gd name="connsiteY6" fmla="*/ 439825 h 439825"/>
                <a:gd name="connsiteX7" fmla="*/ 0 w 9144000"/>
                <a:gd name="connsiteY7" fmla="*/ 0 h 439825"/>
                <a:gd name="connsiteX0" fmla="*/ 7072496 w 9144000"/>
                <a:gd name="connsiteY0" fmla="*/ 0 h 439825"/>
                <a:gd name="connsiteX1" fmla="*/ 9144000 w 9144000"/>
                <a:gd name="connsiteY1" fmla="*/ 0 h 439825"/>
                <a:gd name="connsiteX2" fmla="*/ 7072496 w 9144000"/>
                <a:gd name="connsiteY2" fmla="*/ 0 h 439825"/>
                <a:gd name="connsiteX3" fmla="*/ 0 w 9144000"/>
                <a:gd name="connsiteY3" fmla="*/ 0 h 439825"/>
                <a:gd name="connsiteX4" fmla="*/ 4316814 w 9144000"/>
                <a:gd name="connsiteY4" fmla="*/ 0 h 439825"/>
                <a:gd name="connsiteX5" fmla="*/ 0 w 9144000"/>
                <a:gd name="connsiteY5" fmla="*/ 439825 h 439825"/>
                <a:gd name="connsiteX6" fmla="*/ 0 w 9144000"/>
                <a:gd name="connsiteY6" fmla="*/ 0 h 439825"/>
                <a:gd name="connsiteX0" fmla="*/ 0 w 4316814"/>
                <a:gd name="connsiteY0" fmla="*/ 0 h 439825"/>
                <a:gd name="connsiteX1" fmla="*/ 4316814 w 4316814"/>
                <a:gd name="connsiteY1" fmla="*/ 0 h 439825"/>
                <a:gd name="connsiteX2" fmla="*/ 0 w 4316814"/>
                <a:gd name="connsiteY2" fmla="*/ 439825 h 439825"/>
                <a:gd name="connsiteX3" fmla="*/ 0 w 4316814"/>
                <a:gd name="connsiteY3" fmla="*/ 0 h 43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6814" h="439825">
                  <a:moveTo>
                    <a:pt x="0" y="0"/>
                  </a:moveTo>
                  <a:lnTo>
                    <a:pt x="4316814" y="0"/>
                  </a:lnTo>
                  <a:cubicBezTo>
                    <a:pt x="2329234" y="52987"/>
                    <a:pt x="714094" y="220262"/>
                    <a:pt x="0" y="43982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30000"/>
                  </a:schemeClr>
                </a:gs>
                <a:gs pos="100000">
                  <a:srgbClr val="33CAFF">
                    <a:alpha val="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5" name="직사각형 4"/>
            <p:cNvSpPr/>
            <p:nvPr userDrawn="1"/>
          </p:nvSpPr>
          <p:spPr>
            <a:xfrm>
              <a:off x="0" y="4739"/>
              <a:ext cx="4284663" cy="231776"/>
            </a:xfrm>
            <a:custGeom>
              <a:avLst/>
              <a:gdLst>
                <a:gd name="connsiteX0" fmla="*/ 7072496 w 9144000"/>
                <a:gd name="connsiteY0" fmla="*/ 0 h 439825"/>
                <a:gd name="connsiteX1" fmla="*/ 9144000 w 9144000"/>
                <a:gd name="connsiteY1" fmla="*/ 0 h 439825"/>
                <a:gd name="connsiteX2" fmla="*/ 9123956 w 9144000"/>
                <a:gd name="connsiteY2" fmla="*/ 106153 h 439825"/>
                <a:gd name="connsiteX3" fmla="*/ 7072496 w 9144000"/>
                <a:gd name="connsiteY3" fmla="*/ 0 h 439825"/>
                <a:gd name="connsiteX4" fmla="*/ 0 w 9144000"/>
                <a:gd name="connsiteY4" fmla="*/ 0 h 439825"/>
                <a:gd name="connsiteX5" fmla="*/ 4316814 w 9144000"/>
                <a:gd name="connsiteY5" fmla="*/ 0 h 439825"/>
                <a:gd name="connsiteX6" fmla="*/ 0 w 9144000"/>
                <a:gd name="connsiteY6" fmla="*/ 439825 h 439825"/>
                <a:gd name="connsiteX7" fmla="*/ 0 w 9144000"/>
                <a:gd name="connsiteY7" fmla="*/ 0 h 439825"/>
                <a:gd name="connsiteX0" fmla="*/ 7072496 w 9144000"/>
                <a:gd name="connsiteY0" fmla="*/ 0 h 439825"/>
                <a:gd name="connsiteX1" fmla="*/ 9144000 w 9144000"/>
                <a:gd name="connsiteY1" fmla="*/ 0 h 439825"/>
                <a:gd name="connsiteX2" fmla="*/ 7072496 w 9144000"/>
                <a:gd name="connsiteY2" fmla="*/ 0 h 439825"/>
                <a:gd name="connsiteX3" fmla="*/ 0 w 9144000"/>
                <a:gd name="connsiteY3" fmla="*/ 0 h 439825"/>
                <a:gd name="connsiteX4" fmla="*/ 4316814 w 9144000"/>
                <a:gd name="connsiteY4" fmla="*/ 0 h 439825"/>
                <a:gd name="connsiteX5" fmla="*/ 0 w 9144000"/>
                <a:gd name="connsiteY5" fmla="*/ 439825 h 439825"/>
                <a:gd name="connsiteX6" fmla="*/ 0 w 9144000"/>
                <a:gd name="connsiteY6" fmla="*/ 0 h 439825"/>
                <a:gd name="connsiteX0" fmla="*/ 0 w 4316814"/>
                <a:gd name="connsiteY0" fmla="*/ 0 h 439825"/>
                <a:gd name="connsiteX1" fmla="*/ 4316814 w 4316814"/>
                <a:gd name="connsiteY1" fmla="*/ 0 h 439825"/>
                <a:gd name="connsiteX2" fmla="*/ 0 w 4316814"/>
                <a:gd name="connsiteY2" fmla="*/ 439825 h 439825"/>
                <a:gd name="connsiteX3" fmla="*/ 0 w 4316814"/>
                <a:gd name="connsiteY3" fmla="*/ 0 h 43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6814" h="439825">
                  <a:moveTo>
                    <a:pt x="0" y="0"/>
                  </a:moveTo>
                  <a:lnTo>
                    <a:pt x="4316814" y="0"/>
                  </a:lnTo>
                  <a:cubicBezTo>
                    <a:pt x="2329234" y="52987"/>
                    <a:pt x="714094" y="220262"/>
                    <a:pt x="0" y="43982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30000"/>
                  </a:schemeClr>
                </a:gs>
                <a:gs pos="100000">
                  <a:srgbClr val="33CAFF">
                    <a:alpha val="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</p:grpSp>
      <p:pic>
        <p:nvPicPr>
          <p:cNvPr id="8" name="Picture 3" descr="C:\Documents and Settings\user\바탕 화면\SEDA(jpg)\소상공인진흥원 혼용조합.jpg"/>
          <p:cNvPicPr>
            <a:picLocks noChangeAspect="1" noChangeArrowheads="1"/>
          </p:cNvPicPr>
          <p:nvPr userDrawn="1"/>
        </p:nvPicPr>
        <p:blipFill>
          <a:blip r:embed="rId3" cstate="print"/>
          <a:srcRect l="12377" t="13710" r="13359" b="15879"/>
          <a:stretch>
            <a:fillRect/>
          </a:stretch>
        </p:blipFill>
        <p:spPr bwMode="auto">
          <a:xfrm>
            <a:off x="7572396" y="6321188"/>
            <a:ext cx="1254354" cy="536812"/>
          </a:xfrm>
          <a:prstGeom prst="rect">
            <a:avLst/>
          </a:prstGeom>
          <a:noFill/>
        </p:spPr>
      </p:pic>
      <p:pic>
        <p:nvPicPr>
          <p:cNvPr id="7" name="Picture 2" descr="C:\Documents and Settings\user\바탕 화면\2009년중소기업청jpg\smba_mi_가로조합형\smba_mi_가로조합형_영문포함(800pixel)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681" y="6334949"/>
            <a:ext cx="1249361" cy="523051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28662" y="-24"/>
            <a:ext cx="7358050" cy="857256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>
            <a:normAutofit/>
          </a:bodyPr>
          <a:lstStyle>
            <a:lvl1pPr algn="l">
              <a:defRPr sz="2400" b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4C3CF-048B-4A26-91D0-C9F0D07C9C0D}" type="datetimeFigureOut">
              <a:rPr lang="ko-KR" altLang="en-US" smtClean="0"/>
              <a:pPr/>
              <a:t>2013-02-18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8FB73-631C-4AF3-8DD1-171113700E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0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img1.png"/>
          <p:cNvPicPr>
            <a:picLocks noChangeAspect="1"/>
          </p:cNvPicPr>
          <p:nvPr/>
        </p:nvPicPr>
        <p:blipFill>
          <a:blip r:embed="rId2">
            <a:lum bright="50000" contrast="-50000"/>
          </a:blip>
          <a:srcRect l="43750" t="29167" r="31250" b="40625"/>
          <a:stretch>
            <a:fillRect/>
          </a:stretch>
        </p:blipFill>
        <p:spPr>
          <a:xfrm>
            <a:off x="2214546" y="1785926"/>
            <a:ext cx="4493204" cy="407196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459041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sz="4500" dirty="0" smtClean="0">
                <a:latin typeface="HY울릉도B" pitchFamily="18" charset="-127"/>
                <a:ea typeface="HY울릉도B" pitchFamily="18" charset="-127"/>
              </a:rPr>
              <a:t>소상공인 협업화 사업 소개</a:t>
            </a:r>
            <a:endParaRPr lang="ko-KR" altLang="en-US" sz="4500" dirty="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>
                <a:latin typeface="HY울릉도B" pitchFamily="18" charset="-127"/>
                <a:ea typeface="HY울릉도B" pitchFamily="18" charset="-127"/>
              </a:rPr>
              <a:t>2013. 01. 17</a:t>
            </a:r>
            <a:endParaRPr lang="ko-KR" altLang="en-US" dirty="0"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6" name="Picture 2" descr="C:\Documents and Settings\user\바탕 화면\2009년중소기업청jpg\smba_mi_가로조합형\smba_mi_가로조합형_영문포함(800pixe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6215083"/>
            <a:ext cx="1535675" cy="642918"/>
          </a:xfrm>
          <a:prstGeom prst="rect">
            <a:avLst/>
          </a:prstGeom>
          <a:noFill/>
        </p:spPr>
      </p:pic>
      <p:pic>
        <p:nvPicPr>
          <p:cNvPr id="7" name="Picture 3" descr="C:\Documents and Settings\user\바탕 화면\SEDA(jpg)\소상공인진흥원 혼용조합.jpg"/>
          <p:cNvPicPr>
            <a:picLocks noChangeAspect="1" noChangeArrowheads="1"/>
          </p:cNvPicPr>
          <p:nvPr/>
        </p:nvPicPr>
        <p:blipFill>
          <a:blip r:embed="rId4" cstate="print"/>
          <a:srcRect l="12377" t="13710" r="13359" b="10882"/>
          <a:stretch>
            <a:fillRect/>
          </a:stretch>
        </p:blipFill>
        <p:spPr bwMode="auto">
          <a:xfrm>
            <a:off x="7215206" y="6143620"/>
            <a:ext cx="1558647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주요 협업 사례</a:t>
            </a:r>
            <a:endParaRPr lang="ko-KR" altLang="en-US" dirty="0"/>
          </a:p>
        </p:txBody>
      </p:sp>
      <p:sp>
        <p:nvSpPr>
          <p:cNvPr id="3" name="내용 개체 틀 2"/>
          <p:cNvSpPr txBox="1">
            <a:spLocks/>
          </p:cNvSpPr>
          <p:nvPr/>
        </p:nvSpPr>
        <p:spPr>
          <a:xfrm>
            <a:off x="428596" y="1214422"/>
            <a:ext cx="7929618" cy="2071702"/>
          </a:xfrm>
          <a:prstGeom prst="roundRect">
            <a:avLst>
              <a:gd name="adj" fmla="val 6340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rIns="1980000"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ko-KR" altLang="en-US" sz="1400" dirty="0" smtClean="0"/>
              <a:t>제빵사 </a:t>
            </a:r>
            <a:r>
              <a:rPr lang="en-US" altLang="ko-KR" sz="1400" dirty="0" smtClean="0"/>
              <a:t>3</a:t>
            </a:r>
            <a:r>
              <a:rPr lang="ko-KR" altLang="en-US" sz="1400" dirty="0" smtClean="0"/>
              <a:t>명이 공동구매의 목적으로 설립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자신 소유의 가게를 운영하는 </a:t>
            </a:r>
            <a:r>
              <a:rPr lang="en-US" altLang="ko-KR" sz="1400" dirty="0" smtClean="0"/>
              <a:t>550</a:t>
            </a:r>
            <a:r>
              <a:rPr lang="ko-KR" altLang="en-US" sz="1400" dirty="0" smtClean="0"/>
              <a:t>명의 조합원 및 약 </a:t>
            </a:r>
            <a:r>
              <a:rPr lang="en-US" altLang="ko-KR" sz="1400" dirty="0" smtClean="0"/>
              <a:t>7</a:t>
            </a:r>
            <a:r>
              <a:rPr lang="ko-KR" altLang="en-US" sz="1400" dirty="0" smtClean="0"/>
              <a:t>천만 유로의 </a:t>
            </a:r>
            <a:r>
              <a:rPr lang="ko-KR" altLang="en-US" sz="1400" dirty="0" err="1" smtClean="0"/>
              <a:t>연수익</a:t>
            </a:r>
            <a:r>
              <a:rPr lang="ko-KR" altLang="en-US" sz="1400" dirty="0" smtClean="0"/>
              <a:t> 달성</a:t>
            </a:r>
            <a:endParaRPr lang="en-US" altLang="ko-KR" sz="1400" dirty="0" smtClean="0"/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조합에서는 모든 종류의 빵과 과자의 원재료를 공급하며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재료 외에도 음료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잼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계절별 아이템 및 기계설비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포장지 등도 공급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000108"/>
            <a:ext cx="364333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해외 사례 </a:t>
            </a:r>
            <a:r>
              <a:rPr lang="en-US" altLang="ko-KR" b="1" dirty="0" smtClean="0"/>
              <a:t>1 : </a:t>
            </a:r>
            <a:r>
              <a:rPr lang="ko-KR" altLang="en-US" b="1" dirty="0" smtClean="0"/>
              <a:t>독일 빵집 협동조합</a:t>
            </a:r>
            <a:endParaRPr lang="ko-KR" altLang="en-US" b="1" dirty="0"/>
          </a:p>
        </p:txBody>
      </p:sp>
      <p:sp>
        <p:nvSpPr>
          <p:cNvPr id="10" name="타원 9"/>
          <p:cNvSpPr/>
          <p:nvPr/>
        </p:nvSpPr>
        <p:spPr>
          <a:xfrm>
            <a:off x="6345250" y="962008"/>
            <a:ext cx="2571768" cy="257176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444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785786" y="3890966"/>
            <a:ext cx="7930800" cy="2071702"/>
          </a:xfrm>
          <a:prstGeom prst="roundRect">
            <a:avLst>
              <a:gd name="adj" fmla="val 6340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lIns="1980000"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algn="r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9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개의 양조장이 연합체로 출발하여 세계 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대 와인조합으로</a:t>
            </a:r>
            <a:r>
              <a:rPr kumimoji="0" lang="ko-KR" alt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성장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현재 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개 양조장 연합과 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2,600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명의 포도 재배 농민들이 가입</a:t>
            </a: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algn="r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ko-KR" altLang="en-US" sz="1400" dirty="0" smtClean="0"/>
              <a:t>   와인브랜드 </a:t>
            </a:r>
            <a:r>
              <a:rPr lang="en-US" altLang="ko-KR" sz="1400" dirty="0" smtClean="0"/>
              <a:t>9</a:t>
            </a:r>
            <a:r>
              <a:rPr lang="ko-KR" altLang="en-US" sz="1400" dirty="0" smtClean="0"/>
              <a:t>개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한해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억</a:t>
            </a:r>
            <a:r>
              <a:rPr lang="en-US" altLang="ko-KR" sz="1400" dirty="0" smtClean="0"/>
              <a:t>1</a:t>
            </a:r>
            <a:r>
              <a:rPr lang="ko-KR" altLang="en-US" sz="1400" dirty="0" err="1" smtClean="0"/>
              <a:t>천만병의</a:t>
            </a:r>
            <a:r>
              <a:rPr lang="ko-KR" altLang="en-US" sz="1400" dirty="0" smtClean="0"/>
              <a:t> 와인을 생산하며 저렴한 가격과 와인의 높은 질을 인정받아 전세계에 수출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57158" y="3643314"/>
            <a:ext cx="2571768" cy="257176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444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214810" y="3663952"/>
            <a:ext cx="407196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해외 사례 </a:t>
            </a:r>
            <a:r>
              <a:rPr lang="en-US" altLang="ko-KR" b="1" dirty="0" smtClean="0"/>
              <a:t>2 : </a:t>
            </a:r>
            <a:r>
              <a:rPr lang="ko-KR" altLang="en-US" b="1" dirty="0" smtClean="0"/>
              <a:t>이탈리아 와인 협동조합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협동조합 관련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0034" y="5059932"/>
            <a:ext cx="3017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월 첫 토요일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은 협동조합의 날</a:t>
            </a:r>
            <a:endParaRPr lang="ko-KR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부제목 2"/>
          <p:cNvSpPr txBox="1">
            <a:spLocks/>
          </p:cNvSpPr>
          <p:nvPr/>
        </p:nvSpPr>
        <p:spPr>
          <a:xfrm>
            <a:off x="2000232" y="5874798"/>
            <a:ext cx="5143536" cy="340284"/>
          </a:xfrm>
          <a:prstGeom prst="rect">
            <a:avLst/>
          </a:prstGeom>
          <a:ln w="19050" cap="rnd"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txBody>
          <a:bodyPr>
            <a:norm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altLang="ko-KR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1%</a:t>
            </a:r>
            <a:r>
              <a:rPr lang="ko-KR" alt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의 특권층이 아닌 </a:t>
            </a:r>
            <a:r>
              <a:rPr lang="en-US" altLang="ko-KR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99% </a:t>
            </a:r>
            <a:r>
              <a:rPr lang="ko-KR" alt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다수를 위한 경제모델</a:t>
            </a:r>
          </a:p>
        </p:txBody>
      </p:sp>
      <p:sp>
        <p:nvSpPr>
          <p:cNvPr id="23" name="내용 개체 틀 2"/>
          <p:cNvSpPr txBox="1">
            <a:spLocks/>
          </p:cNvSpPr>
          <p:nvPr/>
        </p:nvSpPr>
        <p:spPr>
          <a:xfrm>
            <a:off x="428596" y="1428736"/>
            <a:ext cx="8286808" cy="714380"/>
          </a:xfrm>
          <a:prstGeom prst="roundRect">
            <a:avLst>
              <a:gd name="adj" fmla="val 16317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indent="-342900" algn="ctr">
              <a:spcBef>
                <a:spcPct val="20000"/>
              </a:spcBef>
            </a:pPr>
            <a:r>
              <a:rPr kumimoji="1" lang="ko-KR" altLang="en-US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재화 또는 용역의 구매</a:t>
            </a:r>
            <a:r>
              <a:rPr kumimoji="1" lang="en-US" altLang="ko-KR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1" lang="ko-KR" altLang="en-US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생산</a:t>
            </a:r>
            <a:r>
              <a:rPr kumimoji="1" lang="en-US" altLang="ko-KR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1" lang="ko-KR" altLang="en-US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판매</a:t>
            </a:r>
            <a:r>
              <a:rPr kumimoji="1" lang="en-US" altLang="ko-KR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1" lang="ko-KR" altLang="en-US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제공 등을 협동으로 영위함으로써</a:t>
            </a:r>
            <a:endParaRPr kumimoji="1" lang="en-US" altLang="ko-KR" sz="1600" b="1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ctr">
              <a:spcBef>
                <a:spcPct val="20000"/>
              </a:spcBef>
            </a:pPr>
            <a:r>
              <a:rPr kumimoji="1" lang="ko-KR" altLang="en-US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조합원의 권익을 향상하고 지역사회에 공헌하고자 하는 사업조직 </a:t>
            </a:r>
            <a:r>
              <a:rPr kumimoji="1" lang="en-US" altLang="ko-KR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1" lang="ko-KR" altLang="en-US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협동조합기본법</a:t>
            </a:r>
            <a:r>
              <a:rPr kumimoji="1" lang="en-US" altLang="ko-KR" sz="1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785786" y="100010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협동조합이란</a:t>
            </a:r>
            <a:r>
              <a:rPr kumimoji="0" lang="en-US" altLang="ko-KR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?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5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324" y="114298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6" name="내용 개체 틀 2"/>
          <p:cNvSpPr txBox="1">
            <a:spLocks/>
          </p:cNvSpPr>
          <p:nvPr/>
        </p:nvSpPr>
        <p:spPr>
          <a:xfrm>
            <a:off x="428596" y="2714620"/>
            <a:ext cx="8286808" cy="3576662"/>
          </a:xfrm>
          <a:prstGeom prst="roundRect">
            <a:avLst>
              <a:gd name="adj" fmla="val 2279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numCol="1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85786" y="2285992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숫자로 보는 협동조합기본법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8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324" y="2428868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9" name="TextBox 28"/>
          <p:cNvSpPr txBox="1"/>
          <p:nvPr/>
        </p:nvSpPr>
        <p:spPr>
          <a:xfrm>
            <a:off x="500034" y="2751891"/>
            <a:ext cx="478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출자액수에 관계없이 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인 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표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 의결권 및 선거권을 부여</a:t>
            </a:r>
            <a:endParaRPr lang="ko-KR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91596" y="3131106"/>
            <a:ext cx="5152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일반협동조합과 </a:t>
            </a:r>
            <a:r>
              <a:rPr lang="ko-KR" alt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사회적협동조합으로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개의 </a:t>
            </a:r>
            <a:r>
              <a:rPr lang="ko-KR" alt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법인격</a:t>
            </a:r>
            <a:r>
              <a:rPr lang="ko-KR" alt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을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 도입</a:t>
            </a:r>
            <a:endParaRPr lang="ko-KR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034" y="3521238"/>
            <a:ext cx="473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년주기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 실태조사를 토대로 협동조합 기본계획을 수립</a:t>
            </a:r>
            <a:endParaRPr lang="ko-KR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44359" y="3893111"/>
            <a:ext cx="559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협동조합은 공생발전이 가능한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자본주의 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4.0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의 대안적 기업모델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0034" y="4290585"/>
            <a:ext cx="4035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인 이상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이면 자유롭게 협동조합 설립이 가능</a:t>
            </a:r>
            <a:endParaRPr lang="ko-KR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19223" y="4655116"/>
            <a:ext cx="4924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기본법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조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에 협동조합 정신을 반영한 기본원칙을 명시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13896" y="5417122"/>
            <a:ext cx="483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기본법은 기존의 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개 개별협동조합법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과 독립적 적용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협동조합 관련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928662" y="1404923"/>
          <a:ext cx="7286676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86182" y="2285992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ko-KR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발기인 </a:t>
            </a:r>
            <a:r>
              <a:rPr lang="en-US" altLang="ko-KR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</a:t>
            </a:r>
            <a:r>
              <a:rPr lang="ko-KR" altLang="en-US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이사장</a:t>
            </a:r>
            <a:r>
              <a:rPr lang="en-US" altLang="ko-KR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1700" b="1" spc="-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86446" y="2285992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ko-KR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조합원 </a:t>
            </a:r>
            <a:r>
              <a:rPr lang="en-US" altLang="ko-KR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</a:t>
            </a:r>
            <a:r>
              <a:rPr lang="ko-KR" altLang="en-US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이사장</a:t>
            </a:r>
            <a:r>
              <a:rPr lang="en-US" altLang="ko-KR" sz="1400" b="1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1700" b="1" spc="-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ko-KR" altLang="en-US" dirty="0"/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428596" y="1428736"/>
            <a:ext cx="8286808" cy="4862546"/>
          </a:xfrm>
          <a:prstGeom prst="roundRect">
            <a:avLst>
              <a:gd name="adj" fmla="val 2279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85786" y="100010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협동조합 설립절차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1324" y="114298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6" name="TextBox 5"/>
          <p:cNvSpPr txBox="1"/>
          <p:nvPr/>
        </p:nvSpPr>
        <p:spPr>
          <a:xfrm>
            <a:off x="1357290" y="2428868"/>
            <a:ext cx="2513830" cy="30777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조합원 자격을 갖춘 </a:t>
            </a:r>
            <a:r>
              <a:rPr lang="en-US" altLang="ko-KR" sz="1400" b="1" dirty="0" smtClean="0"/>
              <a:t>5</a:t>
            </a:r>
            <a:r>
              <a:rPr lang="ko-KR" altLang="en-US" sz="1400" b="1" dirty="0" smtClean="0"/>
              <a:t>인 이상</a:t>
            </a:r>
            <a:endParaRPr lang="ko-KR" alt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85104" y="4191664"/>
            <a:ext cx="2058202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목적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명칭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조합원 등</a:t>
            </a:r>
            <a:r>
              <a:rPr lang="en-US" altLang="ko-KR" sz="1400" b="1" dirty="0" smtClean="0"/>
              <a:t/>
            </a:r>
            <a:br>
              <a:rPr lang="en-US" altLang="ko-KR" sz="1400" b="1" dirty="0" smtClean="0"/>
            </a:br>
            <a:r>
              <a:rPr lang="en-US" altLang="ko-KR" sz="1400" b="1" dirty="0" smtClean="0"/>
              <a:t>14</a:t>
            </a:r>
            <a:r>
              <a:rPr lang="ko-KR" altLang="en-US" sz="1400" b="1" dirty="0" smtClean="0"/>
              <a:t>가지 필수항목 기재</a:t>
            </a:r>
            <a:endParaRPr lang="ko-KR" alt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5977614"/>
            <a:ext cx="2143140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설립동의자 과반수 출석</a:t>
            </a:r>
            <a:endParaRPr lang="en-US" altLang="ko-KR" sz="1400" b="1" dirty="0" smtClean="0"/>
          </a:p>
          <a:p>
            <a:pPr algn="ctr"/>
            <a:r>
              <a:rPr lang="en-US" altLang="ko-KR" sz="1400" b="1" dirty="0" smtClean="0"/>
              <a:t>2/3</a:t>
            </a:r>
            <a:r>
              <a:rPr lang="ko-KR" altLang="en-US" sz="1400" b="1" dirty="0" smtClean="0"/>
              <a:t>이상 찬성</a:t>
            </a:r>
            <a:endParaRPr lang="ko-KR" alt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6" grpId="2" animBg="1"/>
      <p:bldP spid="7" grpId="0" animBg="1"/>
      <p:bldP spid="7" grpId="1" animBg="1"/>
      <p:bldP spid="8" grpId="0" animBg="1"/>
      <p:bldP spid="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599196" y="2459041"/>
            <a:ext cx="7772400" cy="1470025"/>
          </a:xfrm>
          <a:prstGeom prst="rect">
            <a:avLst/>
          </a:prstGeom>
          <a:noFill/>
          <a:ln w="10000" cap="flat" cmpd="sng" algn="ctr">
            <a:noFill/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dirty="0" smtClean="0">
                <a:latin typeface="HY울릉도B" pitchFamily="18" charset="-127"/>
                <a:ea typeface="HY울릉도B" pitchFamily="18" charset="-127"/>
                <a:cs typeface="+mj-cs"/>
              </a:rPr>
              <a:t>감사합니다</a:t>
            </a:r>
            <a:endParaRPr kumimoji="0" lang="ko-KR" altLang="en-US" sz="4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울릉도B" pitchFamily="18" charset="-127"/>
              <a:ea typeface="HY울릉도B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그룹 46"/>
          <p:cNvGrpSpPr/>
          <p:nvPr/>
        </p:nvGrpSpPr>
        <p:grpSpPr>
          <a:xfrm>
            <a:off x="-1791" y="0"/>
            <a:ext cx="3760763" cy="6858000"/>
            <a:chOff x="-2786114" y="0"/>
            <a:chExt cx="3547169" cy="6858000"/>
          </a:xfrm>
        </p:grpSpPr>
        <p:sp>
          <p:nvSpPr>
            <p:cNvPr id="5" name="직사각형 4"/>
            <p:cNvSpPr/>
            <p:nvPr/>
          </p:nvSpPr>
          <p:spPr>
            <a:xfrm>
              <a:off x="-2786114" y="0"/>
              <a:ext cx="2974996" cy="6858000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lvl="0" indent="-342900" algn="ctr">
                <a:spcBef>
                  <a:spcPct val="20000"/>
                </a:spcBef>
                <a:defRPr/>
              </a:pPr>
              <a:r>
                <a:rPr lang="ko-KR" altLang="en-US" sz="3000" spc="-100" dirty="0" smtClean="0">
                  <a:solidFill>
                    <a:schemeClr val="tx1"/>
                  </a:solidFill>
                  <a:latin typeface="HY울릉도B" pitchFamily="18" charset="-127"/>
                  <a:ea typeface="HY울릉도B" pitchFamily="18" charset="-127"/>
                </a:rPr>
                <a:t>목   차</a:t>
              </a:r>
              <a:endParaRPr lang="en-US" altLang="ko-KR" sz="3000" spc="-1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marL="342900" lvl="0" indent="-342900" algn="ctr">
                <a:spcBef>
                  <a:spcPct val="20000"/>
                </a:spcBef>
                <a:defRPr/>
              </a:pPr>
              <a:endParaRPr lang="en-US" altLang="ko-KR" sz="1700" spc="-1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1.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소상공인 협업화 사업 소개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1.1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추진배경 및 필요성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1.2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협업화 목적 및 구성체계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1.3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사업 주요 내용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1.4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지원대상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1.5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지원내용 및 분야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1.6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사업 추진 절차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2.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주요 협업 사례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2.1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국내사례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2.2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해외사례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3.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협동조합 관련</a:t>
              </a:r>
              <a:endParaRPr lang="en-US" altLang="ko-KR" sz="1700" spc="-100" dirty="0" smtClean="0">
                <a:solidFill>
                  <a:prstClr val="white">
                    <a:lumMod val="50000"/>
                  </a:prstClr>
                </a:solidFill>
                <a:latin typeface="HY울릉도B" pitchFamily="18" charset="-127"/>
                <a:ea typeface="HY울릉도B" pitchFamily="18" charset="-127"/>
              </a:endParaRP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3.1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협동조합이란</a:t>
              </a: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?</a:t>
              </a:r>
            </a:p>
            <a:p>
              <a:pPr lvl="0">
                <a:lnSpc>
                  <a:spcPct val="150000"/>
                </a:lnSpc>
                <a:buNone/>
                <a:defRPr/>
              </a:pPr>
              <a:r>
                <a:rPr lang="en-US" altLang="ko-KR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    3.2 </a:t>
              </a:r>
              <a:r>
                <a:rPr lang="ko-KR" altLang="en-US" sz="1700" spc="-100" dirty="0" smtClean="0">
                  <a:solidFill>
                    <a:prstClr val="white">
                      <a:lumMod val="50000"/>
                    </a:prstClr>
                  </a:solidFill>
                  <a:latin typeface="HY울릉도B" pitchFamily="18" charset="-127"/>
                  <a:ea typeface="HY울릉도B" pitchFamily="18" charset="-127"/>
                </a:rPr>
                <a:t>협동조합 설립 절차</a:t>
              </a:r>
              <a:endParaRPr lang="ko-KR" altLang="en-US" sz="1700" spc="-100" dirty="0">
                <a:latin typeface="HY울릉도B" pitchFamily="18" charset="-127"/>
                <a:ea typeface="HY울릉도B" pitchFamily="18" charset="-127"/>
              </a:endParaRPr>
            </a:p>
          </p:txBody>
        </p:sp>
        <p:grpSp>
          <p:nvGrpSpPr>
            <p:cNvPr id="46" name="그룹 45"/>
            <p:cNvGrpSpPr/>
            <p:nvPr/>
          </p:nvGrpSpPr>
          <p:grpSpPr>
            <a:xfrm rot="20934367">
              <a:off x="-201334" y="523513"/>
              <a:ext cx="962389" cy="357191"/>
              <a:chOff x="-192535" y="461401"/>
              <a:chExt cx="962389" cy="357191"/>
            </a:xfrm>
          </p:grpSpPr>
          <p:sp>
            <p:nvSpPr>
              <p:cNvPr id="43" name="평행 사변형 42"/>
              <p:cNvSpPr/>
              <p:nvPr/>
            </p:nvSpPr>
            <p:spPr>
              <a:xfrm>
                <a:off x="-192535" y="461402"/>
                <a:ext cx="571471" cy="357190"/>
              </a:xfrm>
              <a:prstGeom prst="parallelogram">
                <a:avLst>
                  <a:gd name="adj" fmla="val 28556"/>
                </a:avLst>
              </a:prstGeom>
              <a:solidFill>
                <a:schemeClr val="tx2">
                  <a:lumMod val="60000"/>
                  <a:lumOff val="4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평행 사변형 44"/>
              <p:cNvSpPr/>
              <p:nvPr/>
            </p:nvSpPr>
            <p:spPr>
              <a:xfrm>
                <a:off x="269820" y="461401"/>
                <a:ext cx="500034" cy="357190"/>
              </a:xfrm>
              <a:prstGeom prst="parallelogram">
                <a:avLst>
                  <a:gd name="adj" fmla="val 28556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3" name="Picture 3" descr="C:\Documents and Settings\user\바탕 화면\빨리가려면혼자가고.jpg"/>
          <p:cNvPicPr>
            <a:picLocks noChangeAspect="1" noChangeArrowheads="1"/>
          </p:cNvPicPr>
          <p:nvPr/>
        </p:nvPicPr>
        <p:blipFill>
          <a:blip r:embed="rId4">
            <a:lum/>
          </a:blip>
          <a:srcRect l="4496" r="3333" b="4512"/>
          <a:stretch>
            <a:fillRect/>
          </a:stretch>
        </p:blipFill>
        <p:spPr bwMode="auto">
          <a:xfrm>
            <a:off x="3714744" y="4796350"/>
            <a:ext cx="5429254" cy="2061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2"/>
          <p:cNvSpPr txBox="1">
            <a:spLocks/>
          </p:cNvSpPr>
          <p:nvPr/>
        </p:nvSpPr>
        <p:spPr>
          <a:xfrm>
            <a:off x="428596" y="1428736"/>
            <a:ext cx="8286808" cy="4862546"/>
          </a:xfrm>
          <a:prstGeom prst="roundRect">
            <a:avLst>
              <a:gd name="adj" fmla="val 2279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내용 개체 틀 3"/>
          <p:cNvGraphicFramePr>
            <a:graphicFrameLocks/>
          </p:cNvGraphicFramePr>
          <p:nvPr/>
        </p:nvGraphicFramePr>
        <p:xfrm>
          <a:off x="600094" y="1571612"/>
          <a:ext cx="804387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제목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소상공인 협업화 사업 소개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85786" y="100010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추진배경 및 필요성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1324" y="114298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ko-KR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소상공인 협업화 사업 소개</a:t>
            </a:r>
            <a:endParaRPr lang="ko-KR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5" name="그룹 68"/>
          <p:cNvGrpSpPr/>
          <p:nvPr/>
        </p:nvGrpSpPr>
        <p:grpSpPr>
          <a:xfrm>
            <a:off x="624537" y="2571744"/>
            <a:ext cx="8187705" cy="3643338"/>
            <a:chOff x="488752" y="3059349"/>
            <a:chExt cx="8187705" cy="3643338"/>
          </a:xfrm>
        </p:grpSpPr>
        <p:grpSp>
          <p:nvGrpSpPr>
            <p:cNvPr id="76" name="그룹 25"/>
            <p:cNvGrpSpPr/>
            <p:nvPr/>
          </p:nvGrpSpPr>
          <p:grpSpPr>
            <a:xfrm>
              <a:off x="670868" y="3664982"/>
              <a:ext cx="3491291" cy="2068274"/>
              <a:chOff x="2060912" y="357166"/>
              <a:chExt cx="4582790" cy="2617823"/>
            </a:xfrm>
          </p:grpSpPr>
          <p:sp>
            <p:nvSpPr>
              <p:cNvPr id="101" name="타원 100"/>
              <p:cNvSpPr/>
              <p:nvPr/>
            </p:nvSpPr>
            <p:spPr>
              <a:xfrm>
                <a:off x="2846730" y="957076"/>
                <a:ext cx="3000396" cy="1785950"/>
              </a:xfrm>
              <a:prstGeom prst="ellipse">
                <a:avLst/>
              </a:prstGeom>
              <a:solidFill>
                <a:srgbClr val="CCECFF"/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000" b="1" dirty="0" err="1" smtClean="0">
                    <a:solidFill>
                      <a:srgbClr val="0262B2"/>
                    </a:solidFill>
                    <a:latin typeface="맑은 고딕" pitchFamily="50" charset="-127"/>
                    <a:ea typeface="맑은 고딕" pitchFamily="50" charset="-127"/>
                  </a:rPr>
                  <a:t>협업체</a:t>
                </a:r>
                <a:endParaRPr lang="en-US" altLang="ko-KR" sz="2000" b="1" dirty="0" smtClean="0">
                  <a:solidFill>
                    <a:srgbClr val="0262B2"/>
                  </a:solidFill>
                  <a:latin typeface="맑은 고딕" pitchFamily="50" charset="-127"/>
                  <a:ea typeface="맑은 고딕" pitchFamily="50" charset="-127"/>
                </a:endParaRPr>
              </a:p>
              <a:p>
                <a:pPr algn="ctr"/>
                <a:r>
                  <a:rPr lang="en-US" altLang="ko-KR" sz="2000" b="1" dirty="0" smtClean="0">
                    <a:solidFill>
                      <a:srgbClr val="0262B2"/>
                    </a:solidFill>
                    <a:latin typeface="맑은 고딕" pitchFamily="50" charset="-127"/>
                    <a:ea typeface="맑은 고딕" pitchFamily="50" charset="-127"/>
                  </a:rPr>
                  <a:t>(</a:t>
                </a:r>
                <a:r>
                  <a:rPr lang="ko-KR" altLang="en-US" sz="2000" b="1" dirty="0" smtClean="0">
                    <a:solidFill>
                      <a:srgbClr val="0262B2"/>
                    </a:solidFill>
                    <a:latin typeface="맑은 고딕" pitchFamily="50" charset="-127"/>
                    <a:ea typeface="맑은 고딕" pitchFamily="50" charset="-127"/>
                  </a:rPr>
                  <a:t>협동조합</a:t>
                </a:r>
                <a:r>
                  <a:rPr lang="en-US" altLang="ko-KR" sz="2000" b="1" dirty="0" smtClean="0">
                    <a:solidFill>
                      <a:srgbClr val="0262B2"/>
                    </a:solidFill>
                    <a:latin typeface="맑은 고딕" pitchFamily="50" charset="-127"/>
                    <a:ea typeface="맑은 고딕" pitchFamily="50" charset="-127"/>
                  </a:rPr>
                  <a:t>)</a:t>
                </a:r>
                <a:endParaRPr lang="ko-KR" altLang="en-US" sz="2000" b="1" dirty="0">
                  <a:solidFill>
                    <a:srgbClr val="0262B2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02" name="타원 101"/>
              <p:cNvSpPr/>
              <p:nvPr/>
            </p:nvSpPr>
            <p:spPr>
              <a:xfrm>
                <a:off x="3468156" y="357166"/>
                <a:ext cx="1643074" cy="928694"/>
              </a:xfrm>
              <a:prstGeom prst="ellipse">
                <a:avLst/>
              </a:prstGeom>
              <a:solidFill>
                <a:srgbClr val="FFCC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rgbClr val="9E0000"/>
                    </a:solidFill>
                    <a:latin typeface="맑은 고딕" pitchFamily="50" charset="-127"/>
                    <a:ea typeface="맑은 고딕" pitchFamily="50" charset="-127"/>
                  </a:rPr>
                  <a:t>제과점</a:t>
                </a:r>
              </a:p>
            </p:txBody>
          </p:sp>
          <p:sp>
            <p:nvSpPr>
              <p:cNvPr id="103" name="타원 102"/>
              <p:cNvSpPr/>
              <p:nvPr/>
            </p:nvSpPr>
            <p:spPr>
              <a:xfrm>
                <a:off x="2060912" y="2046295"/>
                <a:ext cx="1643073" cy="928694"/>
              </a:xfrm>
              <a:prstGeom prst="ellipse">
                <a:avLst/>
              </a:prstGeom>
              <a:solidFill>
                <a:srgbClr val="FFCC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b="1" dirty="0" smtClean="0">
                    <a:solidFill>
                      <a:srgbClr val="9E0000"/>
                    </a:solidFill>
                    <a:latin typeface="맑은 고딕" pitchFamily="50" charset="-127"/>
                    <a:ea typeface="맑은 고딕" pitchFamily="50" charset="-127"/>
                  </a:rPr>
                  <a:t>제과점</a:t>
                </a:r>
              </a:p>
            </p:txBody>
          </p:sp>
          <p:sp>
            <p:nvSpPr>
              <p:cNvPr id="104" name="타원 103"/>
              <p:cNvSpPr/>
              <p:nvPr/>
            </p:nvSpPr>
            <p:spPr>
              <a:xfrm>
                <a:off x="5000628" y="2039404"/>
                <a:ext cx="1643074" cy="928694"/>
              </a:xfrm>
              <a:prstGeom prst="ellipse">
                <a:avLst/>
              </a:prstGeom>
              <a:solidFill>
                <a:srgbClr val="FFCC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b="1" dirty="0" smtClean="0">
                    <a:solidFill>
                      <a:srgbClr val="9E0000"/>
                    </a:solidFill>
                    <a:latin typeface="맑은 고딕" pitchFamily="50" charset="-127"/>
                    <a:ea typeface="맑은 고딕" pitchFamily="50" charset="-127"/>
                  </a:rPr>
                  <a:t>제과점</a:t>
                </a:r>
              </a:p>
            </p:txBody>
          </p:sp>
          <p:sp>
            <p:nvSpPr>
              <p:cNvPr id="105" name="왼쪽/오른쪽 화살표 104"/>
              <p:cNvSpPr/>
              <p:nvPr/>
            </p:nvSpPr>
            <p:spPr>
              <a:xfrm rot="19240626">
                <a:off x="3077040" y="1448267"/>
                <a:ext cx="512984" cy="249590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왼쪽/오른쪽 화살표 105"/>
              <p:cNvSpPr/>
              <p:nvPr/>
            </p:nvSpPr>
            <p:spPr>
              <a:xfrm>
                <a:off x="4064536" y="2397151"/>
                <a:ext cx="512984" cy="249590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왼쪽/오른쪽 화살표 106"/>
              <p:cNvSpPr/>
              <p:nvPr/>
            </p:nvSpPr>
            <p:spPr>
              <a:xfrm rot="2421331">
                <a:off x="5082318" y="1456758"/>
                <a:ext cx="512984" cy="249590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7" name="그룹 33"/>
            <p:cNvGrpSpPr/>
            <p:nvPr/>
          </p:nvGrpSpPr>
          <p:grpSpPr>
            <a:xfrm>
              <a:off x="4909833" y="3645023"/>
              <a:ext cx="3491291" cy="2068273"/>
              <a:chOff x="2064780" y="3597260"/>
              <a:chExt cx="4582790" cy="2617822"/>
            </a:xfrm>
          </p:grpSpPr>
          <p:sp>
            <p:nvSpPr>
              <p:cNvPr id="94" name="타원 93"/>
              <p:cNvSpPr/>
              <p:nvPr/>
            </p:nvSpPr>
            <p:spPr>
              <a:xfrm>
                <a:off x="2850598" y="4197170"/>
                <a:ext cx="3000396" cy="1785950"/>
              </a:xfrm>
              <a:prstGeom prst="ellipse">
                <a:avLst/>
              </a:prstGeom>
              <a:solidFill>
                <a:srgbClr val="CCECFF"/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000" b="1" dirty="0" err="1" smtClean="0">
                    <a:solidFill>
                      <a:srgbClr val="0262B2"/>
                    </a:solidFill>
                    <a:latin typeface="맑은 고딕" pitchFamily="50" charset="-127"/>
                    <a:ea typeface="맑은 고딕" pitchFamily="50" charset="-127"/>
                  </a:rPr>
                  <a:t>협업체</a:t>
                </a:r>
                <a:endParaRPr lang="en-US" altLang="ko-KR" sz="2000" b="1" dirty="0" err="1" smtClean="0">
                  <a:solidFill>
                    <a:srgbClr val="0262B2"/>
                  </a:solidFill>
                  <a:latin typeface="맑은 고딕" pitchFamily="50" charset="-127"/>
                  <a:ea typeface="맑은 고딕" pitchFamily="50" charset="-127"/>
                </a:endParaRPr>
              </a:p>
              <a:p>
                <a:pPr algn="ctr"/>
                <a:r>
                  <a:rPr lang="en-US" altLang="ko-KR" sz="2000" b="1" dirty="0" err="1" smtClean="0">
                    <a:solidFill>
                      <a:srgbClr val="0262B2"/>
                    </a:solidFill>
                    <a:latin typeface="맑은 고딕" pitchFamily="50" charset="-127"/>
                    <a:ea typeface="맑은 고딕" pitchFamily="50" charset="-127"/>
                  </a:rPr>
                  <a:t>(</a:t>
                </a:r>
                <a:r>
                  <a:rPr lang="ko-KR" altLang="en-US" sz="2000" b="1" dirty="0" smtClean="0">
                    <a:solidFill>
                      <a:srgbClr val="0262B2"/>
                    </a:solidFill>
                    <a:latin typeface="맑은 고딕" pitchFamily="50" charset="-127"/>
                    <a:ea typeface="맑은 고딕" pitchFamily="50" charset="-127"/>
                  </a:rPr>
                  <a:t>협동조합</a:t>
                </a:r>
                <a:r>
                  <a:rPr lang="en-US" altLang="ko-KR" sz="2000" b="1" dirty="0" smtClean="0">
                    <a:solidFill>
                      <a:srgbClr val="0262B2"/>
                    </a:solidFill>
                    <a:latin typeface="맑은 고딕" pitchFamily="50" charset="-127"/>
                    <a:ea typeface="맑은 고딕" pitchFamily="50" charset="-127"/>
                  </a:rPr>
                  <a:t>)</a:t>
                </a:r>
                <a:endParaRPr lang="ko-KR" altLang="en-US" sz="2000" b="1" dirty="0" smtClean="0">
                  <a:solidFill>
                    <a:srgbClr val="0262B2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95" name="타원 94"/>
              <p:cNvSpPr/>
              <p:nvPr/>
            </p:nvSpPr>
            <p:spPr>
              <a:xfrm>
                <a:off x="3472024" y="3597260"/>
                <a:ext cx="1643074" cy="928694"/>
              </a:xfrm>
              <a:prstGeom prst="ellipse">
                <a:avLst/>
              </a:prstGeom>
              <a:solidFill>
                <a:srgbClr val="FFCC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rgbClr val="9E0000"/>
                    </a:solidFill>
                    <a:latin typeface="맑은 고딕" pitchFamily="50" charset="-127"/>
                    <a:ea typeface="맑은 고딕" pitchFamily="50" charset="-127"/>
                  </a:rPr>
                  <a:t>제과점</a:t>
                </a:r>
              </a:p>
            </p:txBody>
          </p:sp>
          <p:sp>
            <p:nvSpPr>
              <p:cNvPr id="96" name="타원 95"/>
              <p:cNvSpPr/>
              <p:nvPr/>
            </p:nvSpPr>
            <p:spPr>
              <a:xfrm>
                <a:off x="2064780" y="5286388"/>
                <a:ext cx="1643074" cy="928694"/>
              </a:xfrm>
              <a:prstGeom prst="ellipse">
                <a:avLst/>
              </a:prstGeom>
              <a:solidFill>
                <a:srgbClr val="99FF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rgbClr val="14686C"/>
                    </a:solidFill>
                    <a:latin typeface="맑은 고딕" pitchFamily="50" charset="-127"/>
                    <a:ea typeface="맑은 고딕" pitchFamily="50" charset="-127"/>
                  </a:rPr>
                  <a:t>밀가루</a:t>
                </a:r>
                <a:endParaRPr lang="en-US" altLang="ko-KR" b="1" dirty="0" smtClean="0">
                  <a:solidFill>
                    <a:srgbClr val="14686C"/>
                  </a:solidFill>
                  <a:latin typeface="맑은 고딕" pitchFamily="50" charset="-127"/>
                  <a:ea typeface="맑은 고딕" pitchFamily="50" charset="-127"/>
                </a:endParaRPr>
              </a:p>
              <a:p>
                <a:pPr algn="ctr"/>
                <a:r>
                  <a:rPr lang="ko-KR" altLang="en-US" b="1" dirty="0" smtClean="0">
                    <a:solidFill>
                      <a:srgbClr val="14686C"/>
                    </a:solidFill>
                    <a:latin typeface="맑은 고딕" pitchFamily="50" charset="-127"/>
                    <a:ea typeface="맑은 고딕" pitchFamily="50" charset="-127"/>
                  </a:rPr>
                  <a:t>업체</a:t>
                </a:r>
                <a:endParaRPr lang="en-US" altLang="ko-KR" b="1" dirty="0" smtClean="0">
                  <a:solidFill>
                    <a:srgbClr val="14686C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97" name="타원 96"/>
              <p:cNvSpPr/>
              <p:nvPr/>
            </p:nvSpPr>
            <p:spPr>
              <a:xfrm>
                <a:off x="5004496" y="5279498"/>
                <a:ext cx="1643074" cy="928694"/>
              </a:xfrm>
              <a:prstGeom prst="ellipse">
                <a:avLst/>
              </a:prstGeom>
              <a:solidFill>
                <a:srgbClr val="FFFF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rgbClr val="8E4700"/>
                    </a:solidFill>
                    <a:latin typeface="맑은 고딕" pitchFamily="50" charset="-127"/>
                    <a:ea typeface="맑은 고딕" pitchFamily="50" charset="-127"/>
                  </a:rPr>
                  <a:t>포장재</a:t>
                </a:r>
                <a:endParaRPr lang="en-US" altLang="ko-KR" b="1" dirty="0" smtClean="0">
                  <a:solidFill>
                    <a:srgbClr val="8E4700"/>
                  </a:solidFill>
                  <a:latin typeface="맑은 고딕" pitchFamily="50" charset="-127"/>
                  <a:ea typeface="맑은 고딕" pitchFamily="50" charset="-127"/>
                </a:endParaRPr>
              </a:p>
              <a:p>
                <a:pPr algn="ctr"/>
                <a:r>
                  <a:rPr lang="ko-KR" altLang="en-US" b="1" dirty="0" smtClean="0">
                    <a:solidFill>
                      <a:srgbClr val="8E4700"/>
                    </a:solidFill>
                    <a:latin typeface="맑은 고딕" pitchFamily="50" charset="-127"/>
                    <a:ea typeface="맑은 고딕" pitchFamily="50" charset="-127"/>
                  </a:rPr>
                  <a:t>업체</a:t>
                </a:r>
                <a:endParaRPr lang="ko-KR" altLang="en-US" b="1" dirty="0">
                  <a:solidFill>
                    <a:srgbClr val="8E4700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98" name="왼쪽/오른쪽 화살표 97"/>
              <p:cNvSpPr/>
              <p:nvPr/>
            </p:nvSpPr>
            <p:spPr>
              <a:xfrm rot="19240626">
                <a:off x="3080908" y="4688361"/>
                <a:ext cx="512984" cy="249590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왼쪽/오른쪽 화살표 98"/>
              <p:cNvSpPr/>
              <p:nvPr/>
            </p:nvSpPr>
            <p:spPr>
              <a:xfrm>
                <a:off x="4068404" y="5637245"/>
                <a:ext cx="512984" cy="249590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왼쪽/오른쪽 화살표 99"/>
              <p:cNvSpPr/>
              <p:nvPr/>
            </p:nvSpPr>
            <p:spPr>
              <a:xfrm rot="2421331">
                <a:off x="5086186" y="4696852"/>
                <a:ext cx="512984" cy="249590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8" name="그룹 59"/>
            <p:cNvGrpSpPr/>
            <p:nvPr/>
          </p:nvGrpSpPr>
          <p:grpSpPr>
            <a:xfrm>
              <a:off x="488752" y="3059349"/>
              <a:ext cx="3888433" cy="3628680"/>
              <a:chOff x="683568" y="3059349"/>
              <a:chExt cx="3888433" cy="3628680"/>
            </a:xfrm>
          </p:grpSpPr>
          <p:sp>
            <p:nvSpPr>
              <p:cNvPr id="87" name="Rectangle 26"/>
              <p:cNvSpPr>
                <a:spLocks noChangeArrowheads="1"/>
              </p:cNvSpPr>
              <p:nvPr/>
            </p:nvSpPr>
            <p:spPr bwMode="auto">
              <a:xfrm>
                <a:off x="683568" y="5851872"/>
                <a:ext cx="3887180" cy="836157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99CC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992808" y="5911180"/>
                <a:ext cx="35791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base"/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동종업종간 상호 협업을 통한 사업추진</a:t>
                </a:r>
                <a:endParaRPr lang="ko-KR" altLang="en-US" sz="1400" b="1" dirty="0">
                  <a:solidFill>
                    <a:schemeClr val="bg1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pic>
            <p:nvPicPr>
              <p:cNvPr id="89" name="Picture 1" descr="C:\Users\User\Pictures\115089350102270B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48791" y="6000095"/>
                <a:ext cx="182562" cy="131762"/>
              </a:xfrm>
              <a:prstGeom prst="rect">
                <a:avLst/>
              </a:prstGeom>
              <a:noFill/>
            </p:spPr>
          </p:pic>
          <p:pic>
            <p:nvPicPr>
              <p:cNvPr id="90" name="Picture 28" descr="국방재정-1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44728" y="3059349"/>
                <a:ext cx="2879200" cy="500066"/>
              </a:xfrm>
              <a:prstGeom prst="rect">
                <a:avLst/>
              </a:prstGeom>
              <a:noFill/>
            </p:spPr>
          </p:pic>
          <p:sp>
            <p:nvSpPr>
              <p:cNvPr id="91" name="TextBox 90"/>
              <p:cNvSpPr txBox="1"/>
              <p:nvPr/>
            </p:nvSpPr>
            <p:spPr>
              <a:xfrm>
                <a:off x="1273445" y="3130787"/>
                <a:ext cx="23989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1" dirty="0" err="1" smtClean="0">
                    <a:latin typeface="맑은 고딕" pitchFamily="50" charset="-127"/>
                    <a:ea typeface="맑은 고딕" pitchFamily="50" charset="-127"/>
                  </a:rPr>
                  <a:t>동업종</a:t>
                </a:r>
                <a:r>
                  <a:rPr lang="ko-KR" altLang="en-US" sz="1600" b="1" dirty="0" smtClean="0">
                    <a:latin typeface="맑은 고딕" pitchFamily="50" charset="-127"/>
                    <a:ea typeface="맑은 고딕" pitchFamily="50" charset="-127"/>
                  </a:rPr>
                  <a:t> 협업화 사례</a:t>
                </a:r>
                <a:endParaRPr lang="ko-KR" altLang="en-US" sz="16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992809" y="6179467"/>
                <a:ext cx="35791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base"/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예시</a:t>
                </a:r>
                <a:r>
                  <a:rPr lang="en-US" altLang="ko-KR" sz="1400" b="1" dirty="0" smtClean="0">
                    <a:latin typeface="맑은 고딕" pitchFamily="50" charset="-127"/>
                    <a:ea typeface="맑은 고딕" pitchFamily="50" charset="-127"/>
                  </a:rPr>
                  <a:t>) </a:t>
                </a:r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동네빵집간 공동마케팅을 위한 협업</a:t>
                </a:r>
                <a:endParaRPr lang="ko-KR" altLang="en-US" sz="1400" b="1" dirty="0">
                  <a:solidFill>
                    <a:schemeClr val="bg1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pic>
            <p:nvPicPr>
              <p:cNvPr id="93" name="Picture 1" descr="C:\Users\User\Pictures\115089350102270B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48792" y="6268382"/>
                <a:ext cx="182562" cy="131762"/>
              </a:xfrm>
              <a:prstGeom prst="rect">
                <a:avLst/>
              </a:prstGeom>
              <a:noFill/>
            </p:spPr>
          </p:pic>
        </p:grpSp>
        <p:grpSp>
          <p:nvGrpSpPr>
            <p:cNvPr id="79" name="그룹 60"/>
            <p:cNvGrpSpPr/>
            <p:nvPr/>
          </p:nvGrpSpPr>
          <p:grpSpPr>
            <a:xfrm>
              <a:off x="4788024" y="3059349"/>
              <a:ext cx="3888433" cy="3643338"/>
              <a:chOff x="683568" y="3059349"/>
              <a:chExt cx="3888433" cy="3643338"/>
            </a:xfrm>
          </p:grpSpPr>
          <p:sp>
            <p:nvSpPr>
              <p:cNvPr id="80" name="Rectangle 26"/>
              <p:cNvSpPr>
                <a:spLocks noChangeArrowheads="1"/>
              </p:cNvSpPr>
              <p:nvPr/>
            </p:nvSpPr>
            <p:spPr bwMode="auto">
              <a:xfrm>
                <a:off x="683568" y="5851872"/>
                <a:ext cx="3887180" cy="836157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99CC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992808" y="5911180"/>
                <a:ext cx="35791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base"/>
                <a:r>
                  <a:rPr lang="en-US" altLang="ko-KR" sz="1400" b="1" dirty="0" smtClean="0">
                    <a:latin typeface="맑은 고딕" pitchFamily="50" charset="-127"/>
                    <a:ea typeface="맑은 고딕" pitchFamily="50" charset="-127"/>
                  </a:rPr>
                  <a:t>1</a:t>
                </a:r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개의 주력업종과 관련한 이업종간 협업</a:t>
                </a:r>
                <a:endParaRPr lang="ko-KR" altLang="en-US" sz="1400" b="1" dirty="0">
                  <a:solidFill>
                    <a:schemeClr val="bg1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pic>
            <p:nvPicPr>
              <p:cNvPr id="82" name="Picture 1" descr="C:\Users\User\Pictures\115089350102270B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48791" y="6000095"/>
                <a:ext cx="182562" cy="131762"/>
              </a:xfrm>
              <a:prstGeom prst="rect">
                <a:avLst/>
              </a:prstGeom>
              <a:noFill/>
            </p:spPr>
          </p:pic>
          <p:pic>
            <p:nvPicPr>
              <p:cNvPr id="83" name="Picture 28" descr="국방재정-1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44728" y="3059349"/>
                <a:ext cx="2879200" cy="500066"/>
              </a:xfrm>
              <a:prstGeom prst="rect">
                <a:avLst/>
              </a:prstGeom>
              <a:noFill/>
            </p:spPr>
          </p:pic>
          <p:sp>
            <p:nvSpPr>
              <p:cNvPr id="84" name="TextBox 83"/>
              <p:cNvSpPr txBox="1"/>
              <p:nvPr/>
            </p:nvSpPr>
            <p:spPr>
              <a:xfrm>
                <a:off x="1260453" y="3130787"/>
                <a:ext cx="23989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1" dirty="0" smtClean="0">
                    <a:latin typeface="맑은 고딕" pitchFamily="50" charset="-127"/>
                    <a:ea typeface="맑은 고딕" pitchFamily="50" charset="-127"/>
                  </a:rPr>
                  <a:t>이업종 협업화 사례</a:t>
                </a:r>
                <a:endParaRPr lang="ko-KR" altLang="en-US" sz="16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992809" y="6179467"/>
                <a:ext cx="35791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base"/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예시</a:t>
                </a:r>
                <a:r>
                  <a:rPr lang="en-US" altLang="ko-KR" sz="1400" b="1" dirty="0" smtClean="0">
                    <a:latin typeface="맑은 고딕" pitchFamily="50" charset="-127"/>
                    <a:ea typeface="맑은 고딕" pitchFamily="50" charset="-127"/>
                  </a:rPr>
                  <a:t>) </a:t>
                </a:r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주력업종</a:t>
                </a:r>
                <a:r>
                  <a:rPr lang="en-US" altLang="ko-KR" sz="1400" b="1" dirty="0" smtClean="0">
                    <a:latin typeface="맑은 고딕" pitchFamily="50" charset="-127"/>
                    <a:ea typeface="맑은 고딕" pitchFamily="50" charset="-127"/>
                  </a:rPr>
                  <a:t>(</a:t>
                </a:r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빵집</a:t>
                </a:r>
                <a:r>
                  <a:rPr lang="en-US" altLang="ko-KR" sz="1400" b="1" dirty="0" smtClean="0">
                    <a:latin typeface="맑은 고딕" pitchFamily="50" charset="-127"/>
                    <a:ea typeface="맑은 고딕" pitchFamily="50" charset="-127"/>
                  </a:rPr>
                  <a:t>), </a:t>
                </a:r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연계업종</a:t>
                </a:r>
                <a:r>
                  <a:rPr lang="en-US" altLang="ko-KR" sz="1400" b="1" dirty="0" smtClean="0">
                    <a:latin typeface="맑은 고딕" pitchFamily="50" charset="-127"/>
                    <a:ea typeface="맑은 고딕" pitchFamily="50" charset="-127"/>
                  </a:rPr>
                  <a:t>(</a:t>
                </a:r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포장재</a:t>
                </a:r>
                <a:r>
                  <a:rPr lang="en-US" altLang="ko-KR" sz="1400" b="1" dirty="0" smtClean="0">
                    <a:latin typeface="맑은 고딕" pitchFamily="50" charset="-127"/>
                    <a:ea typeface="맑은 고딕" pitchFamily="50" charset="-127"/>
                  </a:rPr>
                  <a:t>, </a:t>
                </a:r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원부자재 납품업체</a:t>
                </a:r>
                <a:r>
                  <a:rPr lang="en-US" altLang="ko-KR" sz="1400" b="1" dirty="0" smtClean="0">
                    <a:latin typeface="맑은 고딕" pitchFamily="50" charset="-127"/>
                    <a:ea typeface="맑은 고딕" pitchFamily="50" charset="-127"/>
                  </a:rPr>
                  <a:t>)</a:t>
                </a:r>
                <a:r>
                  <a:rPr lang="ko-KR" altLang="en-US" sz="1400" b="1" dirty="0" smtClean="0">
                    <a:latin typeface="맑은 고딕" pitchFamily="50" charset="-127"/>
                    <a:ea typeface="맑은 고딕" pitchFamily="50" charset="-127"/>
                  </a:rPr>
                  <a:t>간 공동구매를 위한 협업</a:t>
                </a:r>
                <a:endParaRPr lang="ko-KR" altLang="en-US" sz="1400" b="1" dirty="0">
                  <a:solidFill>
                    <a:schemeClr val="bg1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pic>
            <p:nvPicPr>
              <p:cNvPr id="86" name="Picture 1" descr="C:\Users\User\Pictures\115089350102270B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48792" y="6268382"/>
                <a:ext cx="182562" cy="13176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40" name="내용 개체 틀 2"/>
          <p:cNvSpPr txBox="1">
            <a:spLocks/>
          </p:cNvSpPr>
          <p:nvPr/>
        </p:nvSpPr>
        <p:spPr>
          <a:xfrm>
            <a:off x="428596" y="1428736"/>
            <a:ext cx="8286808" cy="500066"/>
          </a:xfrm>
          <a:prstGeom prst="roundRect">
            <a:avLst>
              <a:gd name="adj" fmla="val 22980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lvl="0" indent="-342900" algn="ctr">
              <a:spcBef>
                <a:spcPct val="20000"/>
              </a:spcBef>
            </a:pPr>
            <a:r>
              <a:rPr kumimoji="1" lang="ko-KR" altLang="en-US" sz="1800" b="1" kern="0" dirty="0" err="1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동업종</a:t>
            </a:r>
            <a:r>
              <a:rPr kumimoji="1" lang="ko-KR" altLang="en-US" sz="1800" b="1" kern="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및 이업종간 </a:t>
            </a:r>
            <a:r>
              <a:rPr kumimoji="1" lang="ko-KR" altLang="en-US" sz="1800" b="1" kern="0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협업</a:t>
            </a:r>
            <a:r>
              <a:rPr kumimoji="1" lang="ko-KR" altLang="en-US" sz="1800" b="1" kern="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을 통한 </a:t>
            </a:r>
            <a:r>
              <a:rPr kumimoji="1" lang="ko-KR" altLang="en-US" sz="1800" b="1" kern="0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규모의 경제</a:t>
            </a:r>
            <a:r>
              <a:rPr kumimoji="1" lang="ko-KR" altLang="en-US" sz="1800" b="1" kern="0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실현으로 </a:t>
            </a:r>
            <a:r>
              <a:rPr kumimoji="1" lang="ko-KR" altLang="en-US" sz="1800" b="1" kern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소상공인 </a:t>
            </a:r>
            <a:r>
              <a:rPr lang="ko-KR" altLang="en-US" sz="1800" b="1" kern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경쟁력 제고</a:t>
            </a:r>
            <a:endParaRPr kumimoji="1" lang="en-US" altLang="ko-KR" sz="1800" b="1" kern="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785786" y="100010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사업의 목적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2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324" y="114298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43" name="내용 개체 틀 2"/>
          <p:cNvSpPr txBox="1">
            <a:spLocks/>
          </p:cNvSpPr>
          <p:nvPr/>
        </p:nvSpPr>
        <p:spPr>
          <a:xfrm>
            <a:off x="428596" y="2500306"/>
            <a:ext cx="8286808" cy="3790976"/>
          </a:xfrm>
          <a:prstGeom prst="roundRect">
            <a:avLst>
              <a:gd name="adj" fmla="val 3189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785786" y="207167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협업 유형별 구성체계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5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324" y="221455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3"/>
          <p:cNvGraphicFramePr>
            <a:graphicFrameLocks/>
          </p:cNvGraphicFramePr>
          <p:nvPr/>
        </p:nvGraphicFramePr>
        <p:xfrm>
          <a:off x="1243036" y="1428736"/>
          <a:ext cx="661511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소상공인 협업화 사업 소개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428596" y="1000108"/>
            <a:ext cx="8286808" cy="5291174"/>
            <a:chOff x="428596" y="1000108"/>
            <a:chExt cx="8286808" cy="5291174"/>
          </a:xfrm>
        </p:grpSpPr>
        <p:sp>
          <p:nvSpPr>
            <p:cNvPr id="6" name="내용 개체 틀 2"/>
            <p:cNvSpPr txBox="1">
              <a:spLocks/>
            </p:cNvSpPr>
            <p:nvPr/>
          </p:nvSpPr>
          <p:spPr>
            <a:xfrm>
              <a:off x="428596" y="1428736"/>
              <a:ext cx="8286808" cy="4862546"/>
            </a:xfrm>
            <a:prstGeom prst="roundRect">
              <a:avLst>
                <a:gd name="adj" fmla="val 2279"/>
              </a:avLst>
            </a:prstGeom>
            <a:noFill/>
            <a:ln w="44450" cap="sq" cmpd="sng">
              <a:solidFill>
                <a:schemeClr val="tx2">
                  <a:lumMod val="20000"/>
                  <a:lumOff val="80000"/>
                </a:schemeClr>
              </a:solidFill>
            </a:ln>
          </p:spPr>
          <p:txBody>
            <a:bodyPr>
              <a:normAutofit/>
            </a:bodyPr>
            <a:lstStyle>
              <a:lvl1pPr>
                <a:defRPr sz="2000"/>
              </a:lvl1pPr>
              <a:lvl2pPr>
                <a:defRPr sz="1800"/>
              </a:lvl2pPr>
              <a:lvl3pPr>
                <a:defRPr sz="1600"/>
              </a:lvl3pPr>
              <a:lvl4pPr>
                <a:defRPr sz="1400"/>
              </a:lvl4pPr>
              <a:lvl5pPr>
                <a:defRPr sz="1400"/>
              </a:lvl5pPr>
            </a:lstStyle>
            <a:p>
              <a:pPr marL="342900" marR="0" lvl="0" indent="-342900" algn="l" defTabSz="914400" rtl="0" eaLnBrk="1" fontAlgn="auto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785786" y="1000108"/>
              <a:ext cx="2957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93700" algn="just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b="1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협업화 사업 주요 내용</a:t>
              </a:r>
              <a:endParaRPr kumimoji="0" lang="ko-KR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11" name="Picture 14" descr="C:\Users\mono\Desktop\WORK\466_2012. 02. 10_중소기업청_청장강의 파워포인트\Untitled-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1324" y="1142984"/>
              <a:ext cx="144462" cy="141287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소상공인 협업화 사업 소개</a:t>
            </a:r>
            <a:endParaRPr lang="ko-KR" altLang="en-US" dirty="0"/>
          </a:p>
        </p:txBody>
      </p:sp>
      <p:sp>
        <p:nvSpPr>
          <p:cNvPr id="15" name="부제목 2"/>
          <p:cNvSpPr txBox="1">
            <a:spLocks/>
          </p:cNvSpPr>
          <p:nvPr/>
        </p:nvSpPr>
        <p:spPr>
          <a:xfrm>
            <a:off x="642910" y="5017542"/>
            <a:ext cx="7858180" cy="340284"/>
          </a:xfrm>
          <a:prstGeom prst="rect">
            <a:avLst/>
          </a:prstGeom>
          <a:ln w="19050" cap="rnd"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txBody>
          <a:bodyPr>
            <a:norm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ko-KR" altLang="en-US" sz="1500" b="1" kern="0" dirty="0" smtClean="0">
                <a:latin typeface="맑은 고딕" pitchFamily="50" charset="-127"/>
                <a:ea typeface="맑은 고딕" pitchFamily="50" charset="-127"/>
              </a:rPr>
              <a:t>업종별 시장특성</a:t>
            </a:r>
            <a:r>
              <a:rPr lang="en-US" altLang="ko-KR" sz="1500" b="1" kern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kern="0" dirty="0" smtClean="0">
                <a:latin typeface="맑은 고딕" pitchFamily="50" charset="-127"/>
                <a:ea typeface="맑은 고딕" pitchFamily="50" charset="-127"/>
              </a:rPr>
              <a:t>협업화 수준</a:t>
            </a:r>
            <a:r>
              <a:rPr lang="en-US" altLang="ko-KR" sz="1500" b="1" kern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kern="0" dirty="0" smtClean="0">
                <a:latin typeface="맑은 고딕" pitchFamily="50" charset="-127"/>
                <a:ea typeface="맑은 고딕" pitchFamily="50" charset="-127"/>
              </a:rPr>
              <a:t>국민경제에서 차지하는 비중 등을 고려한 우대업종 선정</a:t>
            </a:r>
            <a:endParaRPr kumimoji="1" lang="en-US" altLang="ko-KR" sz="15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428596" y="1428736"/>
            <a:ext cx="8286808" cy="1143008"/>
          </a:xfrm>
          <a:prstGeom prst="roundRect">
            <a:avLst>
              <a:gd name="adj" fmla="val 8317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anchor="ctr">
            <a:normAutofit lnSpcReduction="10000"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algn="ctr">
              <a:lnSpc>
                <a:spcPct val="150000"/>
              </a:lnSpc>
              <a:defRPr/>
            </a:pPr>
            <a:r>
              <a:rPr lang="ko-KR" alt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동업종</a:t>
            </a:r>
            <a:r>
              <a:rPr lang="ko-KR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 또는 이업종간 협업을 통해 </a:t>
            </a:r>
            <a:r>
              <a:rPr lang="ko-KR" altLang="en-US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공동 이익 창출을 </a:t>
            </a:r>
            <a:r>
              <a:rPr lang="ko-KR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목적으로 결성된</a:t>
            </a:r>
            <a:endParaRPr lang="en-US" altLang="ko-KR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인 이상</a:t>
            </a:r>
            <a:r>
              <a:rPr lang="ko-KR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소상공인 협업체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협동조합 우선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ko-KR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* </a:t>
            </a:r>
            <a:r>
              <a:rPr lang="ko-KR" alt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단</a:t>
            </a:r>
            <a:r>
              <a:rPr lang="en-US" altLang="ko-KR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구성원의 </a:t>
            </a:r>
            <a:r>
              <a:rPr lang="en-US" altLang="ko-KR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20%</a:t>
            </a:r>
            <a:r>
              <a:rPr lang="ko-KR" alt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이상이 지원제외 대상</a:t>
            </a:r>
            <a:r>
              <a:rPr lang="en-US" altLang="ko-KR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정책자금 지원제외업종 또는 세금체납자 등</a:t>
            </a:r>
            <a:r>
              <a:rPr lang="en-US" altLang="ko-KR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인 경우 지원불가</a:t>
            </a:r>
            <a:endParaRPr lang="en-US" altLang="ko-KR" sz="1200" b="1" dirty="0" smtClean="0">
              <a:solidFill>
                <a:schemeClr val="tx1">
                  <a:lumMod val="50000"/>
                  <a:lumOff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85786" y="100010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지원 대상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324" y="114298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3" name="내용 개체 틀 2"/>
          <p:cNvSpPr txBox="1">
            <a:spLocks/>
          </p:cNvSpPr>
          <p:nvPr/>
        </p:nvSpPr>
        <p:spPr>
          <a:xfrm>
            <a:off x="428596" y="3286124"/>
            <a:ext cx="8286808" cy="3005158"/>
          </a:xfrm>
          <a:prstGeom prst="roundRect">
            <a:avLst>
              <a:gd name="adj" fmla="val 2279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numCol="4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음식점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err="1" smtClean="0">
                <a:solidFill>
                  <a:prstClr val="black"/>
                </a:solidFill>
              </a:rPr>
              <a:t>의류점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err="1" smtClean="0">
                <a:solidFill>
                  <a:prstClr val="black"/>
                </a:solidFill>
              </a:rPr>
              <a:t>이미용실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자동차정비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식료품소매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세탁업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문구점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벽지장판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화장품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꽃가게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제과점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가구점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공예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철물점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서점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안경점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사진관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광고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디자인</a:t>
            </a:r>
            <a:endParaRPr lang="en-US" altLang="ko-KR" sz="16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sz="1600" b="1" dirty="0" smtClean="0">
                <a:solidFill>
                  <a:prstClr val="black"/>
                </a:solidFill>
              </a:rPr>
              <a:t>장례예식</a:t>
            </a: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85786" y="278605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우대 지원 업종</a:t>
            </a:r>
            <a:r>
              <a:rPr kumimoji="0" lang="en-US" altLang="ko-KR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(20</a:t>
            </a: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7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324" y="292893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소상공인 협업화 사업 소개</a:t>
            </a:r>
            <a:endParaRPr lang="ko-KR" altLang="en-US" dirty="0"/>
          </a:p>
        </p:txBody>
      </p:sp>
      <p:grpSp>
        <p:nvGrpSpPr>
          <p:cNvPr id="150" name="그룹 149"/>
          <p:cNvGrpSpPr/>
          <p:nvPr/>
        </p:nvGrpSpPr>
        <p:grpSpPr>
          <a:xfrm>
            <a:off x="943670" y="3431878"/>
            <a:ext cx="7128792" cy="2768578"/>
            <a:chOff x="899592" y="2930770"/>
            <a:chExt cx="7128792" cy="2768578"/>
          </a:xfrm>
        </p:grpSpPr>
        <p:sp>
          <p:nvSpPr>
            <p:cNvPr id="113" name="직사각형 112"/>
            <p:cNvSpPr/>
            <p:nvPr/>
          </p:nvSpPr>
          <p:spPr bwMode="auto">
            <a:xfrm>
              <a:off x="1042860" y="2957218"/>
              <a:ext cx="1041134" cy="2736304"/>
            </a:xfrm>
            <a:prstGeom prst="rect">
              <a:avLst/>
            </a:prstGeom>
            <a:solidFill>
              <a:srgbClr val="CFE4F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rgbClr val="FFFFFF">
                  <a:satMod val="175000"/>
                  <a:alpha val="40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4" name="Oval 61"/>
            <p:cNvSpPr>
              <a:spLocks noChangeArrowheads="1"/>
            </p:cNvSpPr>
            <p:nvPr/>
          </p:nvSpPr>
          <p:spPr bwMode="auto">
            <a:xfrm>
              <a:off x="6105182" y="5079173"/>
              <a:ext cx="1746912" cy="582743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>
              <a:outerShdw dist="64758" dir="4721404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Oval 19"/>
            <p:cNvSpPr>
              <a:spLocks noChangeArrowheads="1"/>
            </p:cNvSpPr>
            <p:nvPr/>
          </p:nvSpPr>
          <p:spPr bwMode="auto">
            <a:xfrm>
              <a:off x="5891543" y="3213644"/>
              <a:ext cx="2136841" cy="2032623"/>
            </a:xfrm>
            <a:prstGeom prst="ellipse">
              <a:avLst/>
            </a:prstGeom>
            <a:solidFill>
              <a:srgbClr val="8FBFF9"/>
            </a:solidFill>
            <a:ln w="9525">
              <a:noFill/>
              <a:round/>
              <a:headEnd type="none" w="sm" len="sm"/>
              <a:tailEnd type="none" w="sm" len="sm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6" name="Rectangle 44"/>
            <p:cNvSpPr>
              <a:spLocks noChangeArrowheads="1"/>
            </p:cNvSpPr>
            <p:nvPr/>
          </p:nvSpPr>
          <p:spPr bwMode="auto">
            <a:xfrm>
              <a:off x="5965910" y="3438520"/>
              <a:ext cx="2019012" cy="156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소상공인</a:t>
              </a:r>
              <a:endParaRPr kumimoji="0" lang="en-US" altLang="ko-KR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경쟁력제고</a:t>
              </a:r>
            </a:p>
          </p:txBody>
        </p:sp>
        <p:grpSp>
          <p:nvGrpSpPr>
            <p:cNvPr id="117" name="그룹 54"/>
            <p:cNvGrpSpPr/>
            <p:nvPr/>
          </p:nvGrpSpPr>
          <p:grpSpPr>
            <a:xfrm>
              <a:off x="2411760" y="2963042"/>
              <a:ext cx="3049033" cy="2736302"/>
              <a:chOff x="598863" y="3391919"/>
              <a:chExt cx="3228695" cy="3055631"/>
            </a:xfrm>
          </p:grpSpPr>
          <p:grpSp>
            <p:nvGrpSpPr>
              <p:cNvPr id="127" name="그룹 44"/>
              <p:cNvGrpSpPr/>
              <p:nvPr/>
            </p:nvGrpSpPr>
            <p:grpSpPr>
              <a:xfrm>
                <a:off x="598863" y="3391919"/>
                <a:ext cx="3032272" cy="1265980"/>
                <a:chOff x="598863" y="3391919"/>
                <a:chExt cx="3032272" cy="1265980"/>
              </a:xfrm>
            </p:grpSpPr>
            <p:sp>
              <p:nvSpPr>
                <p:cNvPr id="140" name="Freeform 49"/>
                <p:cNvSpPr>
                  <a:spLocks/>
                </p:cNvSpPr>
                <p:nvPr/>
              </p:nvSpPr>
              <p:spPr bwMode="auto">
                <a:xfrm>
                  <a:off x="598863" y="3813256"/>
                  <a:ext cx="2676996" cy="402229"/>
                </a:xfrm>
                <a:custGeom>
                  <a:avLst/>
                  <a:gdLst/>
                  <a:ahLst/>
                  <a:cxnLst>
                    <a:cxn ang="0">
                      <a:pos x="0" y="494"/>
                    </a:cxn>
                    <a:cxn ang="0">
                      <a:pos x="2184" y="499"/>
                    </a:cxn>
                    <a:cxn ang="0">
                      <a:pos x="1866" y="0"/>
                    </a:cxn>
                    <a:cxn ang="0">
                      <a:pos x="6" y="0"/>
                    </a:cxn>
                    <a:cxn ang="0">
                      <a:pos x="6" y="499"/>
                    </a:cxn>
                  </a:cxnLst>
                  <a:rect l="0" t="0" r="r" b="b"/>
                  <a:pathLst>
                    <a:path w="2184" h="499">
                      <a:moveTo>
                        <a:pt x="0" y="494"/>
                      </a:moveTo>
                      <a:lnTo>
                        <a:pt x="2184" y="499"/>
                      </a:lnTo>
                      <a:lnTo>
                        <a:pt x="1866" y="0"/>
                      </a:lnTo>
                      <a:lnTo>
                        <a:pt x="6" y="0"/>
                      </a:lnTo>
                      <a:lnTo>
                        <a:pt x="6" y="499"/>
                      </a:lnTo>
                    </a:path>
                  </a:pathLst>
                </a:custGeom>
                <a:solidFill>
                  <a:srgbClr val="C8A2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1" name="AutoShape 50"/>
                <p:cNvSpPr>
                  <a:spLocks noChangeArrowheads="1"/>
                </p:cNvSpPr>
                <p:nvPr/>
              </p:nvSpPr>
              <p:spPr bwMode="auto">
                <a:xfrm flipH="1">
                  <a:off x="2848571" y="3813256"/>
                  <a:ext cx="451100" cy="403640"/>
                </a:xfrm>
                <a:prstGeom prst="parallelogram">
                  <a:avLst>
                    <a:gd name="adj" fmla="val 75329"/>
                  </a:avLst>
                </a:prstGeom>
                <a:solidFill>
                  <a:srgbClr val="E2D074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2" name="Group 56"/>
                <p:cNvGrpSpPr>
                  <a:grpSpLocks/>
                </p:cNvGrpSpPr>
                <p:nvPr/>
              </p:nvGrpSpPr>
              <p:grpSpPr bwMode="auto">
                <a:xfrm>
                  <a:off x="601471" y="3391919"/>
                  <a:ext cx="2386378" cy="388116"/>
                  <a:chOff x="-8" y="890"/>
                  <a:chExt cx="2082" cy="550"/>
                </a:xfrm>
              </p:grpSpPr>
              <p:sp>
                <p:nvSpPr>
                  <p:cNvPr id="145" name="Freeform 57"/>
                  <p:cNvSpPr>
                    <a:spLocks/>
                  </p:cNvSpPr>
                  <p:nvPr/>
                </p:nvSpPr>
                <p:spPr bwMode="auto">
                  <a:xfrm>
                    <a:off x="-8" y="890"/>
                    <a:ext cx="2041" cy="550"/>
                  </a:xfrm>
                  <a:custGeom>
                    <a:avLst/>
                    <a:gdLst/>
                    <a:ahLst/>
                    <a:cxnLst>
                      <a:cxn ang="0">
                        <a:pos x="0" y="494"/>
                      </a:cxn>
                      <a:cxn ang="0">
                        <a:pos x="2184" y="499"/>
                      </a:cxn>
                      <a:cxn ang="0">
                        <a:pos x="1866" y="0"/>
                      </a:cxn>
                      <a:cxn ang="0">
                        <a:pos x="6" y="0"/>
                      </a:cxn>
                      <a:cxn ang="0">
                        <a:pos x="6" y="499"/>
                      </a:cxn>
                    </a:cxnLst>
                    <a:rect l="0" t="0" r="r" b="b"/>
                    <a:pathLst>
                      <a:path w="2184" h="499">
                        <a:moveTo>
                          <a:pt x="0" y="494"/>
                        </a:moveTo>
                        <a:lnTo>
                          <a:pt x="2184" y="499"/>
                        </a:lnTo>
                        <a:lnTo>
                          <a:pt x="1866" y="0"/>
                        </a:lnTo>
                        <a:lnTo>
                          <a:pt x="6" y="0"/>
                        </a:lnTo>
                        <a:lnTo>
                          <a:pt x="6" y="499"/>
                        </a:lnTo>
                      </a:path>
                    </a:pathLst>
                  </a:custGeom>
                  <a:solidFill>
                    <a:srgbClr val="DD9F05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6" name="AutoShape 5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681" y="890"/>
                    <a:ext cx="393" cy="549"/>
                  </a:xfrm>
                  <a:prstGeom prst="parallelogram">
                    <a:avLst>
                      <a:gd name="adj" fmla="val 75329"/>
                    </a:avLst>
                  </a:prstGeom>
                  <a:solidFill>
                    <a:srgbClr val="E2C752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43" name="Freeform 49"/>
                <p:cNvSpPr>
                  <a:spLocks/>
                </p:cNvSpPr>
                <p:nvPr/>
              </p:nvSpPr>
              <p:spPr bwMode="auto">
                <a:xfrm>
                  <a:off x="606799" y="4252670"/>
                  <a:ext cx="3024336" cy="402229"/>
                </a:xfrm>
                <a:custGeom>
                  <a:avLst/>
                  <a:gdLst/>
                  <a:ahLst/>
                  <a:cxnLst>
                    <a:cxn ang="0">
                      <a:pos x="0" y="494"/>
                    </a:cxn>
                    <a:cxn ang="0">
                      <a:pos x="2184" y="499"/>
                    </a:cxn>
                    <a:cxn ang="0">
                      <a:pos x="1866" y="0"/>
                    </a:cxn>
                    <a:cxn ang="0">
                      <a:pos x="6" y="0"/>
                    </a:cxn>
                    <a:cxn ang="0">
                      <a:pos x="6" y="499"/>
                    </a:cxn>
                  </a:cxnLst>
                  <a:rect l="0" t="0" r="r" b="b"/>
                  <a:pathLst>
                    <a:path w="2184" h="499">
                      <a:moveTo>
                        <a:pt x="0" y="494"/>
                      </a:moveTo>
                      <a:lnTo>
                        <a:pt x="2184" y="499"/>
                      </a:lnTo>
                      <a:lnTo>
                        <a:pt x="1866" y="0"/>
                      </a:lnTo>
                      <a:lnTo>
                        <a:pt x="6" y="0"/>
                      </a:lnTo>
                      <a:lnTo>
                        <a:pt x="6" y="499"/>
                      </a:lnTo>
                    </a:path>
                  </a:pathLst>
                </a:custGeom>
                <a:solidFill>
                  <a:srgbClr val="9BBA28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4" name="AutoShape 50"/>
                <p:cNvSpPr>
                  <a:spLocks noChangeArrowheads="1"/>
                </p:cNvSpPr>
                <p:nvPr/>
              </p:nvSpPr>
              <p:spPr bwMode="auto">
                <a:xfrm flipH="1">
                  <a:off x="3180033" y="4254259"/>
                  <a:ext cx="451100" cy="403640"/>
                </a:xfrm>
                <a:prstGeom prst="parallelogram">
                  <a:avLst>
                    <a:gd name="adj" fmla="val 75329"/>
                  </a:avLst>
                </a:prstGeom>
                <a:solidFill>
                  <a:srgbClr val="BCD87E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28" name="그룹 53"/>
              <p:cNvGrpSpPr/>
              <p:nvPr/>
            </p:nvGrpSpPr>
            <p:grpSpPr>
              <a:xfrm>
                <a:off x="617915" y="4693724"/>
                <a:ext cx="3209643" cy="458705"/>
                <a:chOff x="617915" y="4693724"/>
                <a:chExt cx="3209643" cy="458705"/>
              </a:xfrm>
            </p:grpSpPr>
            <p:sp>
              <p:nvSpPr>
                <p:cNvPr id="137" name="AutoShape 52"/>
                <p:cNvSpPr>
                  <a:spLocks noChangeArrowheads="1"/>
                </p:cNvSpPr>
                <p:nvPr/>
              </p:nvSpPr>
              <p:spPr bwMode="auto">
                <a:xfrm>
                  <a:off x="617915" y="4693724"/>
                  <a:ext cx="3161347" cy="453942"/>
                </a:xfrm>
                <a:prstGeom prst="homePlate">
                  <a:avLst>
                    <a:gd name="adj" fmla="val 38842"/>
                  </a:avLst>
                </a:prstGeom>
                <a:solidFill>
                  <a:srgbClr val="198285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8" name="AutoShape 50"/>
                <p:cNvSpPr>
                  <a:spLocks noChangeArrowheads="1"/>
                </p:cNvSpPr>
                <p:nvPr/>
              </p:nvSpPr>
              <p:spPr bwMode="auto">
                <a:xfrm flipH="1" flipV="1">
                  <a:off x="3525237" y="4922116"/>
                  <a:ext cx="302321" cy="230313"/>
                </a:xfrm>
                <a:prstGeom prst="parallelogram">
                  <a:avLst>
                    <a:gd name="adj" fmla="val 75329"/>
                  </a:avLst>
                </a:prstGeom>
                <a:solidFill>
                  <a:srgbClr val="BBE0E3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66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9" name="AutoShape 50"/>
                <p:cNvSpPr>
                  <a:spLocks noChangeArrowheads="1"/>
                </p:cNvSpPr>
                <p:nvPr/>
              </p:nvSpPr>
              <p:spPr bwMode="auto">
                <a:xfrm flipH="1">
                  <a:off x="3525221" y="4696566"/>
                  <a:ext cx="302321" cy="230313"/>
                </a:xfrm>
                <a:prstGeom prst="parallelogram">
                  <a:avLst>
                    <a:gd name="adj" fmla="val 75329"/>
                  </a:avLst>
                </a:prstGeom>
                <a:solidFill>
                  <a:srgbClr val="BBE0E3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66FFFF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29" name="그룹 45"/>
              <p:cNvGrpSpPr/>
              <p:nvPr/>
            </p:nvGrpSpPr>
            <p:grpSpPr>
              <a:xfrm flipV="1">
                <a:off x="598863" y="5181570"/>
                <a:ext cx="3032272" cy="1265980"/>
                <a:chOff x="598863" y="3391919"/>
                <a:chExt cx="3032272" cy="1265980"/>
              </a:xfrm>
            </p:grpSpPr>
            <p:sp>
              <p:nvSpPr>
                <p:cNvPr id="130" name="Freeform 49"/>
                <p:cNvSpPr>
                  <a:spLocks/>
                </p:cNvSpPr>
                <p:nvPr/>
              </p:nvSpPr>
              <p:spPr bwMode="auto">
                <a:xfrm>
                  <a:off x="598863" y="3813256"/>
                  <a:ext cx="2676995" cy="402229"/>
                </a:xfrm>
                <a:custGeom>
                  <a:avLst/>
                  <a:gdLst/>
                  <a:ahLst/>
                  <a:cxnLst>
                    <a:cxn ang="0">
                      <a:pos x="0" y="494"/>
                    </a:cxn>
                    <a:cxn ang="0">
                      <a:pos x="2184" y="499"/>
                    </a:cxn>
                    <a:cxn ang="0">
                      <a:pos x="1866" y="0"/>
                    </a:cxn>
                    <a:cxn ang="0">
                      <a:pos x="6" y="0"/>
                    </a:cxn>
                    <a:cxn ang="0">
                      <a:pos x="6" y="499"/>
                    </a:cxn>
                  </a:cxnLst>
                  <a:rect l="0" t="0" r="r" b="b"/>
                  <a:pathLst>
                    <a:path w="2184" h="499">
                      <a:moveTo>
                        <a:pt x="0" y="494"/>
                      </a:moveTo>
                      <a:lnTo>
                        <a:pt x="2184" y="499"/>
                      </a:lnTo>
                      <a:lnTo>
                        <a:pt x="1866" y="0"/>
                      </a:lnTo>
                      <a:lnTo>
                        <a:pt x="6" y="0"/>
                      </a:lnTo>
                      <a:lnTo>
                        <a:pt x="6" y="499"/>
                      </a:lnTo>
                    </a:path>
                  </a:pathLst>
                </a:custGeom>
                <a:solidFill>
                  <a:srgbClr val="0376BD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1" name="AutoShape 50"/>
                <p:cNvSpPr>
                  <a:spLocks noChangeArrowheads="1"/>
                </p:cNvSpPr>
                <p:nvPr/>
              </p:nvSpPr>
              <p:spPr bwMode="auto">
                <a:xfrm flipH="1">
                  <a:off x="2848571" y="3813256"/>
                  <a:ext cx="451100" cy="403640"/>
                </a:xfrm>
                <a:prstGeom prst="parallelogram">
                  <a:avLst>
                    <a:gd name="adj" fmla="val 75329"/>
                  </a:avLst>
                </a:prstGeom>
                <a:solidFill>
                  <a:srgbClr val="8FBFF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32" name="Group 56"/>
                <p:cNvGrpSpPr>
                  <a:grpSpLocks/>
                </p:cNvGrpSpPr>
                <p:nvPr/>
              </p:nvGrpSpPr>
              <p:grpSpPr bwMode="auto">
                <a:xfrm>
                  <a:off x="601471" y="3391919"/>
                  <a:ext cx="2386378" cy="388116"/>
                  <a:chOff x="-8" y="890"/>
                  <a:chExt cx="2082" cy="550"/>
                </a:xfrm>
              </p:grpSpPr>
              <p:sp>
                <p:nvSpPr>
                  <p:cNvPr id="135" name="Freeform 57"/>
                  <p:cNvSpPr>
                    <a:spLocks/>
                  </p:cNvSpPr>
                  <p:nvPr/>
                </p:nvSpPr>
                <p:spPr bwMode="auto">
                  <a:xfrm>
                    <a:off x="-8" y="890"/>
                    <a:ext cx="2041" cy="550"/>
                  </a:xfrm>
                  <a:custGeom>
                    <a:avLst/>
                    <a:gdLst/>
                    <a:ahLst/>
                    <a:cxnLst>
                      <a:cxn ang="0">
                        <a:pos x="0" y="494"/>
                      </a:cxn>
                      <a:cxn ang="0">
                        <a:pos x="2184" y="499"/>
                      </a:cxn>
                      <a:cxn ang="0">
                        <a:pos x="1866" y="0"/>
                      </a:cxn>
                      <a:cxn ang="0">
                        <a:pos x="6" y="0"/>
                      </a:cxn>
                      <a:cxn ang="0">
                        <a:pos x="6" y="499"/>
                      </a:cxn>
                    </a:cxnLst>
                    <a:rect l="0" t="0" r="r" b="b"/>
                    <a:pathLst>
                      <a:path w="2184" h="499">
                        <a:moveTo>
                          <a:pt x="0" y="494"/>
                        </a:moveTo>
                        <a:lnTo>
                          <a:pt x="2184" y="499"/>
                        </a:lnTo>
                        <a:lnTo>
                          <a:pt x="1866" y="0"/>
                        </a:lnTo>
                        <a:lnTo>
                          <a:pt x="6" y="0"/>
                        </a:lnTo>
                        <a:lnTo>
                          <a:pt x="6" y="499"/>
                        </a:lnTo>
                      </a:path>
                    </a:pathLst>
                  </a:custGeom>
                  <a:solidFill>
                    <a:srgbClr val="3359AF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6" name="AutoShape 5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681" y="890"/>
                    <a:ext cx="393" cy="549"/>
                  </a:xfrm>
                  <a:prstGeom prst="parallelogram">
                    <a:avLst>
                      <a:gd name="adj" fmla="val 75329"/>
                    </a:avLst>
                  </a:prstGeom>
                  <a:solidFill>
                    <a:srgbClr val="739EE3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33" name="Freeform 49"/>
                <p:cNvSpPr>
                  <a:spLocks/>
                </p:cNvSpPr>
                <p:nvPr/>
              </p:nvSpPr>
              <p:spPr bwMode="auto">
                <a:xfrm>
                  <a:off x="606800" y="4252671"/>
                  <a:ext cx="3024335" cy="402229"/>
                </a:xfrm>
                <a:custGeom>
                  <a:avLst/>
                  <a:gdLst/>
                  <a:ahLst/>
                  <a:cxnLst>
                    <a:cxn ang="0">
                      <a:pos x="0" y="494"/>
                    </a:cxn>
                    <a:cxn ang="0">
                      <a:pos x="2184" y="499"/>
                    </a:cxn>
                    <a:cxn ang="0">
                      <a:pos x="1866" y="0"/>
                    </a:cxn>
                    <a:cxn ang="0">
                      <a:pos x="6" y="0"/>
                    </a:cxn>
                    <a:cxn ang="0">
                      <a:pos x="6" y="499"/>
                    </a:cxn>
                  </a:cxnLst>
                  <a:rect l="0" t="0" r="r" b="b"/>
                  <a:pathLst>
                    <a:path w="2184" h="499">
                      <a:moveTo>
                        <a:pt x="0" y="494"/>
                      </a:moveTo>
                      <a:lnTo>
                        <a:pt x="2184" y="499"/>
                      </a:lnTo>
                      <a:lnTo>
                        <a:pt x="1866" y="0"/>
                      </a:lnTo>
                      <a:lnTo>
                        <a:pt x="6" y="0"/>
                      </a:lnTo>
                      <a:lnTo>
                        <a:pt x="6" y="499"/>
                      </a:lnTo>
                    </a:path>
                  </a:pathLst>
                </a:custGeom>
                <a:solidFill>
                  <a:srgbClr val="2085A4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4" name="AutoShape 50"/>
                <p:cNvSpPr>
                  <a:spLocks noChangeArrowheads="1"/>
                </p:cNvSpPr>
                <p:nvPr/>
              </p:nvSpPr>
              <p:spPr bwMode="auto">
                <a:xfrm flipH="1">
                  <a:off x="3180033" y="4254259"/>
                  <a:ext cx="451100" cy="403640"/>
                </a:xfrm>
                <a:prstGeom prst="parallelogram">
                  <a:avLst>
                    <a:gd name="adj" fmla="val 75329"/>
                  </a:avLst>
                </a:prstGeom>
                <a:solidFill>
                  <a:srgbClr val="C5DFF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18" name="TextBox 117"/>
            <p:cNvSpPr txBox="1"/>
            <p:nvPr/>
          </p:nvSpPr>
          <p:spPr>
            <a:xfrm>
              <a:off x="2853662" y="2930770"/>
              <a:ext cx="1710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공동구매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850256" y="3316927"/>
              <a:ext cx="1710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공동설비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853662" y="3709241"/>
              <a:ext cx="1710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공동마케팅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850256" y="4130531"/>
              <a:ext cx="1710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공동장소임차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853662" y="4944135"/>
              <a:ext cx="1710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공동브랜드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850256" y="5322393"/>
              <a:ext cx="1710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공동</a:t>
              </a: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R&amp;D</a:t>
              </a: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53662" y="4551821"/>
              <a:ext cx="1710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공동네트워크</a:t>
              </a:r>
            </a:p>
          </p:txBody>
        </p:sp>
        <p:sp>
          <p:nvSpPr>
            <p:cNvPr id="125" name="직사각형 124"/>
            <p:cNvSpPr/>
            <p:nvPr/>
          </p:nvSpPr>
          <p:spPr bwMode="auto">
            <a:xfrm>
              <a:off x="899592" y="2963044"/>
              <a:ext cx="1041134" cy="2736304"/>
            </a:xfrm>
            <a:prstGeom prst="rect">
              <a:avLst/>
            </a:prstGeom>
            <a:solidFill>
              <a:srgbClr val="93C2E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rgbClr val="FFFFFF">
                  <a:satMod val="175000"/>
                  <a:alpha val="40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962848" y="3035052"/>
              <a:ext cx="892401" cy="259228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소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상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공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인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협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업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화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2" name="내용 개체 틀 2"/>
          <p:cNvSpPr txBox="1">
            <a:spLocks/>
          </p:cNvSpPr>
          <p:nvPr/>
        </p:nvSpPr>
        <p:spPr>
          <a:xfrm>
            <a:off x="428596" y="3286124"/>
            <a:ext cx="8286808" cy="3005158"/>
          </a:xfrm>
          <a:prstGeom prst="roundRect">
            <a:avLst>
              <a:gd name="adj" fmla="val 2279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numCol="4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785786" y="278605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지원 분야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4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324" y="292893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45" name="내용 개체 틀 2"/>
          <p:cNvSpPr txBox="1">
            <a:spLocks/>
          </p:cNvSpPr>
          <p:nvPr/>
        </p:nvSpPr>
        <p:spPr>
          <a:xfrm>
            <a:off x="428596" y="1428736"/>
            <a:ext cx="8286808" cy="1285884"/>
          </a:xfrm>
          <a:prstGeom prst="roundRect">
            <a:avLst>
              <a:gd name="adj" fmla="val 8317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ko-KR" altLang="en-US" sz="1500" b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소상공인 </a:t>
            </a:r>
            <a:r>
              <a:rPr lang="ko-KR" altLang="en-US" sz="1500" b="1" kern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협업체</a:t>
            </a:r>
            <a:r>
              <a:rPr lang="en-US" altLang="ko-KR" sz="1500" b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500" b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협동조합</a:t>
            </a:r>
            <a:r>
              <a:rPr lang="en-US" altLang="ko-KR" sz="1500" b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ko-KR" altLang="en-US" sz="15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공동의 이익</a:t>
            </a:r>
            <a:r>
              <a:rPr lang="ko-KR" altLang="en-US" sz="1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을 위해 추진하는 </a:t>
            </a:r>
            <a:r>
              <a:rPr lang="ko-KR" altLang="en-US" sz="15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협업사업</a:t>
            </a:r>
            <a:r>
              <a:rPr lang="ko-KR" altLang="en-US" sz="1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에 소요되는 </a:t>
            </a:r>
            <a:r>
              <a:rPr lang="ko-KR" altLang="en-US" sz="1500" b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비용 지원</a:t>
            </a:r>
            <a:endParaRPr lang="en-US" altLang="ko-KR" sz="1500" b="1" kern="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 algn="ctr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kumimoji="1" lang="en-US" altLang="ko-KR" sz="15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1" lang="en-US" altLang="ko-KR" sz="15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1" lang="ko-KR" altLang="en-US" sz="1200" b="1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협업체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1" lang="ko-KR" altLang="en-US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협동조합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1" lang="ko-KR" altLang="en-US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당 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1" lang="ko-KR" altLang="en-US" sz="1200" b="1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억원</a:t>
            </a:r>
            <a:r>
              <a:rPr kumimoji="1" lang="ko-KR" altLang="en-US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한도 내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1" lang="ko-KR" altLang="en-US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총 사업비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1" lang="ko-KR" altLang="en-US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소요 비용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1" lang="ko-KR" altLang="en-US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의 최대 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80% </a:t>
            </a:r>
            <a:r>
              <a:rPr kumimoji="1" lang="ko-KR" altLang="en-US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지원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1" lang="ko-KR" altLang="en-US" sz="1200" b="1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자부담</a:t>
            </a:r>
            <a:r>
              <a:rPr kumimoji="1" lang="ko-KR" altLang="en-US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1" lang="en-US" altLang="ko-KR" sz="1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20%)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예시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총 사업비를 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8,000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만원 </a:t>
            </a:r>
            <a:r>
              <a:rPr kumimoji="1" lang="ko-KR" altLang="en-US" sz="1100" b="1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소요시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정부보조금 최대 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6,400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(80%) 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지원 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최소 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1,600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(20%) </a:t>
            </a:r>
            <a:r>
              <a:rPr kumimoji="1" lang="ko-KR" altLang="en-US" sz="1100" b="1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협업체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부담</a:t>
            </a:r>
            <a:endParaRPr kumimoji="1" lang="en-US" altLang="ko-KR" sz="11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예시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총 사업비가 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억 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2,500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만원일 경우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정부보조금 최대 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1" lang="ko-KR" altLang="en-US" sz="1100" b="1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억원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(80%)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지원 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최소 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2,500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1" lang="en-US" altLang="ko-KR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(20%) </a:t>
            </a:r>
            <a:r>
              <a:rPr kumimoji="1" lang="ko-KR" altLang="en-US" sz="1100" b="1" kern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협업체</a:t>
            </a:r>
            <a:r>
              <a:rPr kumimoji="1" lang="ko-KR" altLang="en-US" sz="11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부담</a:t>
            </a:r>
            <a:endParaRPr kumimoji="1" lang="en-US" altLang="ko-KR" sz="11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785786" y="100010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지원 내용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7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324" y="114298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소상공인 협업화 사업 소개</a:t>
            </a:r>
            <a:endParaRPr lang="ko-KR" altLang="en-US" dirty="0"/>
          </a:p>
        </p:txBody>
      </p:sp>
      <p:graphicFrame>
        <p:nvGraphicFramePr>
          <p:cNvPr id="6" name="다이어그램 5"/>
          <p:cNvGraphicFramePr/>
          <p:nvPr/>
        </p:nvGraphicFramePr>
        <p:xfrm>
          <a:off x="714348" y="2202412"/>
          <a:ext cx="8001056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42910" y="4416990"/>
            <a:ext cx="1271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12.12~13.2</a:t>
            </a:r>
            <a:endParaRPr lang="ko-KR" alt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71670" y="4416990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13.2~13.3</a:t>
            </a:r>
            <a:endParaRPr lang="ko-KR" alt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8992" y="4416990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13.4~13.5</a:t>
            </a:r>
            <a:endParaRPr lang="ko-KR" alt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86314" y="4416990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13.4~13.7</a:t>
            </a:r>
            <a:endParaRPr lang="ko-KR" alt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43636" y="4416990"/>
            <a:ext cx="1271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13.5~13.10</a:t>
            </a:r>
            <a:endParaRPr lang="ko-KR" alt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711395" y="4416990"/>
            <a:ext cx="861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13.11~</a:t>
            </a:r>
            <a:endParaRPr lang="ko-KR" altLang="en-US" sz="1600" b="1" dirty="0"/>
          </a:p>
        </p:txBody>
      </p:sp>
      <p:grpSp>
        <p:nvGrpSpPr>
          <p:cNvPr id="67" name="그룹 66"/>
          <p:cNvGrpSpPr/>
          <p:nvPr/>
        </p:nvGrpSpPr>
        <p:grpSpPr>
          <a:xfrm>
            <a:off x="1031604" y="1571612"/>
            <a:ext cx="4826751" cy="1599532"/>
            <a:chOff x="1031604" y="1571612"/>
            <a:chExt cx="4826751" cy="1599532"/>
          </a:xfrm>
        </p:grpSpPr>
        <p:sp>
          <p:nvSpPr>
            <p:cNvPr id="16" name="TextBox 15"/>
            <p:cNvSpPr txBox="1"/>
            <p:nvPr/>
          </p:nvSpPr>
          <p:spPr>
            <a:xfrm>
              <a:off x="1571604" y="1571612"/>
              <a:ext cx="4286751" cy="369332"/>
            </a:xfrm>
            <a:prstGeom prst="rect">
              <a:avLst/>
            </a:prstGeom>
            <a:solidFill>
              <a:srgbClr val="FF7C8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지역별 설명회 및 </a:t>
              </a:r>
              <a:r>
                <a:rPr lang="ko-KR" altLang="en-US" dirty="0" err="1" smtClean="0"/>
                <a:t>예비협업체</a:t>
              </a:r>
              <a:r>
                <a:rPr lang="ko-KR" altLang="en-US" dirty="0" smtClean="0"/>
                <a:t> 신청 접수</a:t>
              </a:r>
              <a:endParaRPr lang="ko-KR" altLang="en-US" dirty="0"/>
            </a:p>
          </p:txBody>
        </p:sp>
        <p:cxnSp>
          <p:nvCxnSpPr>
            <p:cNvPr id="24" name="Shape 23"/>
            <p:cNvCxnSpPr>
              <a:endCxn id="16" idx="1"/>
            </p:cNvCxnSpPr>
            <p:nvPr/>
          </p:nvCxnSpPr>
          <p:spPr>
            <a:xfrm rot="5400000" flipH="1" flipV="1">
              <a:off x="594171" y="2193711"/>
              <a:ext cx="1414866" cy="540000"/>
            </a:xfrm>
            <a:prstGeom prst="bentConnector2">
              <a:avLst/>
            </a:prstGeom>
            <a:ln w="31750"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그룹 67"/>
          <p:cNvGrpSpPr/>
          <p:nvPr/>
        </p:nvGrpSpPr>
        <p:grpSpPr>
          <a:xfrm>
            <a:off x="2428860" y="2000240"/>
            <a:ext cx="4536051" cy="1170904"/>
            <a:chOff x="2428860" y="2000240"/>
            <a:chExt cx="4536051" cy="1170904"/>
          </a:xfrm>
        </p:grpSpPr>
        <p:sp>
          <p:nvSpPr>
            <p:cNvPr id="17" name="TextBox 16"/>
            <p:cNvSpPr txBox="1"/>
            <p:nvPr/>
          </p:nvSpPr>
          <p:spPr>
            <a:xfrm>
              <a:off x="3000364" y="2000240"/>
              <a:ext cx="3964547" cy="369332"/>
            </a:xfrm>
            <a:prstGeom prst="rect">
              <a:avLst/>
            </a:prstGeom>
            <a:solidFill>
              <a:srgbClr val="FF7C8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서류</a:t>
              </a:r>
              <a:r>
                <a:rPr lang="en-US" altLang="ko-KR" dirty="0" smtClean="0"/>
                <a:t>+</a:t>
              </a:r>
              <a:r>
                <a:rPr lang="ko-KR" altLang="en-US" dirty="0" smtClean="0"/>
                <a:t>현장평가</a:t>
              </a:r>
              <a:r>
                <a:rPr lang="en-US" altLang="ko-KR" dirty="0" smtClean="0"/>
                <a:t>(</a:t>
              </a:r>
              <a:r>
                <a:rPr lang="ko-KR" altLang="en-US" dirty="0" smtClean="0"/>
                <a:t>사업계획 및 의지 등</a:t>
              </a:r>
              <a:r>
                <a:rPr lang="en-US" altLang="ko-KR" dirty="0" smtClean="0"/>
                <a:t>)</a:t>
              </a:r>
              <a:endParaRPr lang="ko-KR" altLang="en-US" dirty="0"/>
            </a:p>
          </p:txBody>
        </p:sp>
        <p:cxnSp>
          <p:nvCxnSpPr>
            <p:cNvPr id="35" name="Shape 34"/>
            <p:cNvCxnSpPr>
              <a:endCxn id="17" idx="1"/>
            </p:cNvCxnSpPr>
            <p:nvPr/>
          </p:nvCxnSpPr>
          <p:spPr>
            <a:xfrm rot="5400000" flipH="1" flipV="1">
              <a:off x="2221493" y="2392273"/>
              <a:ext cx="986238" cy="571504"/>
            </a:xfrm>
            <a:prstGeom prst="bentConnector2">
              <a:avLst/>
            </a:prstGeom>
            <a:ln w="31750"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그룹 68"/>
          <p:cNvGrpSpPr/>
          <p:nvPr/>
        </p:nvGrpSpPr>
        <p:grpSpPr>
          <a:xfrm>
            <a:off x="3746248" y="2428868"/>
            <a:ext cx="4123032" cy="724666"/>
            <a:chOff x="3746248" y="2428868"/>
            <a:chExt cx="4123032" cy="724666"/>
          </a:xfrm>
        </p:grpSpPr>
        <p:sp>
          <p:nvSpPr>
            <p:cNvPr id="18" name="TextBox 17"/>
            <p:cNvSpPr txBox="1"/>
            <p:nvPr/>
          </p:nvSpPr>
          <p:spPr>
            <a:xfrm>
              <a:off x="4286248" y="2428868"/>
              <a:ext cx="3583032" cy="369332"/>
            </a:xfrm>
            <a:prstGeom prst="rect">
              <a:avLst/>
            </a:prstGeom>
            <a:solidFill>
              <a:srgbClr val="FF7C8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협업화 입문 및 사업추진방향 등</a:t>
              </a:r>
              <a:endParaRPr lang="ko-KR" altLang="en-US" dirty="0"/>
            </a:p>
          </p:txBody>
        </p:sp>
        <p:cxnSp>
          <p:nvCxnSpPr>
            <p:cNvPr id="41" name="Shape 34"/>
            <p:cNvCxnSpPr>
              <a:endCxn id="18" idx="1"/>
            </p:cNvCxnSpPr>
            <p:nvPr/>
          </p:nvCxnSpPr>
          <p:spPr>
            <a:xfrm rot="5400000" flipH="1" flipV="1">
              <a:off x="3746248" y="2613534"/>
              <a:ext cx="540000" cy="540000"/>
            </a:xfrm>
            <a:prstGeom prst="bentConnector2">
              <a:avLst/>
            </a:prstGeom>
            <a:ln w="31750"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그룹 69"/>
          <p:cNvGrpSpPr/>
          <p:nvPr/>
        </p:nvGrpSpPr>
        <p:grpSpPr>
          <a:xfrm>
            <a:off x="1071538" y="4429132"/>
            <a:ext cx="4611966" cy="726522"/>
            <a:chOff x="1071538" y="4429132"/>
            <a:chExt cx="4611966" cy="726522"/>
          </a:xfrm>
        </p:grpSpPr>
        <p:sp>
          <p:nvSpPr>
            <p:cNvPr id="20" name="TextBox 19"/>
            <p:cNvSpPr txBox="1"/>
            <p:nvPr/>
          </p:nvSpPr>
          <p:spPr>
            <a:xfrm>
              <a:off x="1071538" y="4786322"/>
              <a:ext cx="4055919" cy="369332"/>
            </a:xfrm>
            <a:prstGeom prst="rect">
              <a:avLst/>
            </a:prstGeom>
            <a:solidFill>
              <a:srgbClr val="FF7C8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사업추진 컨설팅 및 협동조합 설립 등</a:t>
              </a:r>
              <a:endParaRPr lang="ko-KR" altLang="en-US" dirty="0"/>
            </a:p>
          </p:txBody>
        </p:sp>
        <p:cxnSp>
          <p:nvCxnSpPr>
            <p:cNvPr id="46" name="Shape 34"/>
            <p:cNvCxnSpPr>
              <a:stCxn id="20" idx="3"/>
            </p:cNvCxnSpPr>
            <p:nvPr/>
          </p:nvCxnSpPr>
          <p:spPr>
            <a:xfrm flipV="1">
              <a:off x="5127457" y="4429132"/>
              <a:ext cx="556047" cy="541856"/>
            </a:xfrm>
            <a:prstGeom prst="bentConnector3">
              <a:avLst>
                <a:gd name="adj1" fmla="val 102205"/>
              </a:avLst>
            </a:prstGeom>
            <a:ln w="31750" cap="flat"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그룹 70"/>
          <p:cNvGrpSpPr/>
          <p:nvPr/>
        </p:nvGrpSpPr>
        <p:grpSpPr>
          <a:xfrm>
            <a:off x="2071670" y="4443026"/>
            <a:ext cx="4913765" cy="1141256"/>
            <a:chOff x="2071670" y="4443026"/>
            <a:chExt cx="4913765" cy="1141256"/>
          </a:xfrm>
        </p:grpSpPr>
        <p:sp>
          <p:nvSpPr>
            <p:cNvPr id="21" name="TextBox 20"/>
            <p:cNvSpPr txBox="1"/>
            <p:nvPr/>
          </p:nvSpPr>
          <p:spPr>
            <a:xfrm>
              <a:off x="2071670" y="5214950"/>
              <a:ext cx="4363695" cy="369332"/>
            </a:xfrm>
            <a:prstGeom prst="rect">
              <a:avLst/>
            </a:prstGeom>
            <a:solidFill>
              <a:srgbClr val="FF7C8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사업신청</a:t>
              </a:r>
              <a:r>
                <a:rPr lang="en-US" altLang="ko-KR" dirty="0" smtClean="0"/>
                <a:t>&gt;</a:t>
              </a:r>
              <a:r>
                <a:rPr lang="ko-KR" altLang="en-US" dirty="0" smtClean="0"/>
                <a:t>현장평가</a:t>
              </a:r>
              <a:r>
                <a:rPr lang="en-US" altLang="ko-KR" dirty="0" smtClean="0"/>
                <a:t>&gt;</a:t>
              </a:r>
              <a:r>
                <a:rPr lang="ko-KR" altLang="en-US" dirty="0" smtClean="0"/>
                <a:t>최종선정</a:t>
              </a:r>
              <a:r>
                <a:rPr lang="en-US" altLang="ko-KR" dirty="0" smtClean="0"/>
                <a:t>&gt;</a:t>
              </a:r>
              <a:r>
                <a:rPr lang="ko-KR" altLang="en-US" dirty="0" smtClean="0"/>
                <a:t>예산투입</a:t>
              </a:r>
              <a:endParaRPr lang="ko-KR" altLang="en-US" dirty="0"/>
            </a:p>
          </p:txBody>
        </p:sp>
        <p:cxnSp>
          <p:nvCxnSpPr>
            <p:cNvPr id="56" name="Shape 34"/>
            <p:cNvCxnSpPr>
              <a:stCxn id="21" idx="3"/>
            </p:cNvCxnSpPr>
            <p:nvPr/>
          </p:nvCxnSpPr>
          <p:spPr>
            <a:xfrm flipV="1">
              <a:off x="6435365" y="4443026"/>
              <a:ext cx="550070" cy="956590"/>
            </a:xfrm>
            <a:prstGeom prst="bentConnector2">
              <a:avLst/>
            </a:prstGeom>
            <a:ln w="31750" cap="flat"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그룹 71"/>
          <p:cNvGrpSpPr/>
          <p:nvPr/>
        </p:nvGrpSpPr>
        <p:grpSpPr>
          <a:xfrm>
            <a:off x="3428992" y="4429132"/>
            <a:ext cx="4907788" cy="1583778"/>
            <a:chOff x="3428992" y="4429132"/>
            <a:chExt cx="4907788" cy="1583778"/>
          </a:xfrm>
        </p:grpSpPr>
        <p:sp>
          <p:nvSpPr>
            <p:cNvPr id="22" name="TextBox 21"/>
            <p:cNvSpPr txBox="1"/>
            <p:nvPr/>
          </p:nvSpPr>
          <p:spPr>
            <a:xfrm>
              <a:off x="3428992" y="5643578"/>
              <a:ext cx="4307589" cy="369332"/>
            </a:xfrm>
            <a:prstGeom prst="rect">
              <a:avLst/>
            </a:prstGeom>
            <a:solidFill>
              <a:srgbClr val="FF7C8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성과평가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우수사례 발굴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결과보고회 등</a:t>
              </a:r>
              <a:endParaRPr lang="ko-KR" altLang="en-US" dirty="0"/>
            </a:p>
          </p:txBody>
        </p:sp>
        <p:cxnSp>
          <p:nvCxnSpPr>
            <p:cNvPr id="59" name="Shape 34"/>
            <p:cNvCxnSpPr>
              <a:stCxn id="22" idx="3"/>
            </p:cNvCxnSpPr>
            <p:nvPr/>
          </p:nvCxnSpPr>
          <p:spPr>
            <a:xfrm flipV="1">
              <a:off x="7736581" y="4429132"/>
              <a:ext cx="600199" cy="1399112"/>
            </a:xfrm>
            <a:prstGeom prst="bentConnector2">
              <a:avLst/>
            </a:prstGeom>
            <a:ln w="31750" cap="flat"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내용 개체 틀 2"/>
          <p:cNvSpPr txBox="1">
            <a:spLocks/>
          </p:cNvSpPr>
          <p:nvPr/>
        </p:nvSpPr>
        <p:spPr>
          <a:xfrm>
            <a:off x="428596" y="1428736"/>
            <a:ext cx="8286808" cy="4862546"/>
          </a:xfrm>
          <a:prstGeom prst="roundRect">
            <a:avLst>
              <a:gd name="adj" fmla="val 2279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785786" y="1000108"/>
            <a:ext cx="295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93700" algn="just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사업 추진 절차</a:t>
            </a:r>
            <a:endParaRPr kumimoji="0" lang="ko-KR" altLang="en-US" sz="2000" b="1" kern="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2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1324" y="1142984"/>
            <a:ext cx="144462" cy="1412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주요 협업 사례</a:t>
            </a:r>
            <a:endParaRPr lang="ko-KR" altLang="en-US" dirty="0"/>
          </a:p>
        </p:txBody>
      </p:sp>
      <p:sp>
        <p:nvSpPr>
          <p:cNvPr id="3" name="내용 개체 틀 2"/>
          <p:cNvSpPr txBox="1">
            <a:spLocks/>
          </p:cNvSpPr>
          <p:nvPr/>
        </p:nvSpPr>
        <p:spPr>
          <a:xfrm>
            <a:off x="428596" y="1214422"/>
            <a:ext cx="7929618" cy="2071702"/>
          </a:xfrm>
          <a:prstGeom prst="roundRect">
            <a:avLst>
              <a:gd name="adj" fmla="val 6340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rIns="2160000"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지역 내 </a:t>
            </a: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ko-KR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개 자영업자가 모여 공동작업장에서 공동설비를 활용하여 생산성 및 작업환경 개선으로 고객 신뢰도 증가 및   일감수주 증대</a:t>
            </a:r>
            <a:endParaRPr kumimoji="0" lang="en-US" altLang="ko-K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ko-KR" altLang="en-US" sz="1500" dirty="0" err="1" smtClean="0"/>
              <a:t>협업체</a:t>
            </a:r>
            <a:r>
              <a:rPr lang="ko-KR" altLang="en-US" sz="1500" dirty="0" smtClean="0"/>
              <a:t> 구성 후 </a:t>
            </a:r>
            <a:r>
              <a:rPr lang="en-US" altLang="ko-KR" sz="1500" dirty="0" smtClean="0"/>
              <a:t>5</a:t>
            </a:r>
            <a:r>
              <a:rPr lang="ko-KR" altLang="en-US" sz="1500" dirty="0" smtClean="0"/>
              <a:t>개월간 </a:t>
            </a:r>
            <a:r>
              <a:rPr lang="en-US" altLang="ko-KR" sz="1500" dirty="0" smtClean="0"/>
              <a:t>3</a:t>
            </a:r>
            <a:r>
              <a:rPr lang="ko-KR" altLang="en-US" sz="1500" dirty="0" smtClean="0"/>
              <a:t>개 업체 모두 업무 공백기 없었으며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일감 수주 및 작업 처리 물량 </a:t>
            </a:r>
            <a:r>
              <a:rPr lang="en-US" altLang="ko-KR" sz="1500" dirty="0" smtClean="0"/>
              <a:t>25% </a:t>
            </a:r>
            <a:r>
              <a:rPr lang="ko-KR" altLang="en-US" sz="1500" dirty="0" smtClean="0"/>
              <a:t>이상 증가</a:t>
            </a:r>
            <a:endParaRPr lang="en-US" altLang="ko-KR" sz="15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57224" y="1000108"/>
            <a:ext cx="407196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국내 사례 </a:t>
            </a:r>
            <a:r>
              <a:rPr lang="en-US" altLang="ko-KR" b="1" dirty="0" smtClean="0"/>
              <a:t>1 : </a:t>
            </a:r>
            <a:r>
              <a:rPr lang="ko-KR" altLang="en-US" b="1" dirty="0" smtClean="0"/>
              <a:t>서울성동구 수제화 협업</a:t>
            </a:r>
            <a:endParaRPr lang="ko-KR" altLang="en-US" b="1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785786" y="3890966"/>
            <a:ext cx="7930800" cy="2071702"/>
          </a:xfrm>
          <a:prstGeom prst="roundRect">
            <a:avLst>
              <a:gd name="adj" fmla="val 6340"/>
            </a:avLst>
          </a:prstGeom>
          <a:noFill/>
          <a:ln w="44450" cap="sq" cmpd="sng">
            <a:solidFill>
              <a:schemeClr val="tx2">
                <a:lumMod val="20000"/>
                <a:lumOff val="80000"/>
              </a:schemeClr>
            </a:solidFill>
          </a:ln>
        </p:spPr>
        <p:txBody>
          <a:bodyPr lIns="1980000" anchor="ctr"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342900" marR="0" lvl="0" algn="r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4</a:t>
            </a:r>
            <a:r>
              <a:rPr kumimoji="0" lang="ko-KR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개 동네빵집이 모여 공동브랜드 </a:t>
            </a: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</a:t>
            </a:r>
            <a:r>
              <a:rPr kumimoji="0" lang="ko-KR" alt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해피브래드</a:t>
            </a: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 </a:t>
            </a:r>
            <a:r>
              <a:rPr kumimoji="0" lang="ko-KR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출시 및 신제품 개발</a:t>
            </a: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마케팅</a:t>
            </a: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재료구매 공동 추진하여</a:t>
            </a:r>
            <a:r>
              <a:rPr kumimoji="0" lang="ko-KR" alt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비용 절감 및 매출 확대</a:t>
            </a:r>
            <a:endParaRPr kumimoji="0" lang="en-US" altLang="ko-KR" sz="15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algn="r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계란</a:t>
            </a:r>
            <a:r>
              <a:rPr kumimoji="0" lang="en-US" altLang="ko-K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밀가루 등 주요 재료 공동구매로 제품 원가 절감 효과 및 참여업체별 월평균 매출 </a:t>
            </a:r>
            <a:r>
              <a:rPr kumimoji="0" lang="en-US" altLang="ko-K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20~30% </a:t>
            </a:r>
            <a:r>
              <a:rPr kumimoji="0" lang="ko-KR" alt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증가</a:t>
            </a:r>
            <a:endParaRPr kumimoji="0" lang="ko-KR" alt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3663952"/>
            <a:ext cx="407196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국내 사례 </a:t>
            </a:r>
            <a:r>
              <a:rPr lang="en-US" altLang="ko-KR" b="1" dirty="0" smtClean="0"/>
              <a:t>2 : </a:t>
            </a:r>
            <a:r>
              <a:rPr lang="ko-KR" altLang="en-US" b="1" dirty="0" smtClean="0"/>
              <a:t>서울 노원구 </a:t>
            </a:r>
            <a:r>
              <a:rPr lang="ko-KR" altLang="en-US" b="1" dirty="0" err="1" smtClean="0"/>
              <a:t>해피브래드</a:t>
            </a:r>
            <a:endParaRPr lang="ko-KR" altLang="en-US" b="1" dirty="0"/>
          </a:p>
        </p:txBody>
      </p:sp>
      <p:sp>
        <p:nvSpPr>
          <p:cNvPr id="10" name="타원 9"/>
          <p:cNvSpPr/>
          <p:nvPr/>
        </p:nvSpPr>
        <p:spPr>
          <a:xfrm>
            <a:off x="6345250" y="962008"/>
            <a:ext cx="2571768" cy="257176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444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357158" y="3643314"/>
            <a:ext cx="2571768" cy="257176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444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트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 w="44450" cap="sq" cmpd="sng">
          <a:solidFill>
            <a:schemeClr val="tx2">
              <a:lumMod val="20000"/>
              <a:lumOff val="80000"/>
            </a:schemeClr>
          </a:solidFill>
        </a:ln>
      </a:spPr>
      <a:bodyPr>
        <a:normAutofit/>
      </a:bodyPr>
      <a:lstStyle>
        <a:defPPr marL="342900" marR="0" indent="-342900" algn="l" defTabSz="914400" rtl="0" eaLnBrk="1" fontAlgn="auto" latinLnBrk="1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 pitchFamily="34" charset="0"/>
          <a:buChar char="•"/>
          <a:tabLst/>
          <a:defRPr kumimoji="0" sz="1400" b="0" i="0" u="none" strike="noStrike" kern="1200" cap="none" spc="0" normalizeH="0" baseline="0" noProof="0" dirty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3426</TotalTime>
  <Words>911</Words>
  <Application>Microsoft Office PowerPoint</Application>
  <PresentationFormat>화면 슬라이드 쇼(4:3)</PresentationFormat>
  <Paragraphs>190</Paragraphs>
  <Slides>13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소상공인 협업화 사업 소개</vt:lpstr>
      <vt:lpstr>PowerPoint 프레젠테이션</vt:lpstr>
      <vt:lpstr>1. 소상공인 협업화 사업 소개</vt:lpstr>
      <vt:lpstr>1. 소상공인 협업화 사업 소개</vt:lpstr>
      <vt:lpstr>1. 소상공인 협업화 사업 소개</vt:lpstr>
      <vt:lpstr>1. 소상공인 협업화 사업 소개</vt:lpstr>
      <vt:lpstr>1. 소상공인 협업화 사업 소개</vt:lpstr>
      <vt:lpstr>1. 소상공인 협업화 사업 소개</vt:lpstr>
      <vt:lpstr>2. 주요 협업 사례</vt:lpstr>
      <vt:lpstr>2. 주요 협업 사례</vt:lpstr>
      <vt:lpstr>3. 협동조합 관련</vt:lpstr>
      <vt:lpstr>3. 협동조합 관련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328</cp:revision>
  <dcterms:created xsi:type="dcterms:W3CDTF">2012-12-07T05:09:58Z</dcterms:created>
  <dcterms:modified xsi:type="dcterms:W3CDTF">2013-02-18T00:50:29Z</dcterms:modified>
</cp:coreProperties>
</file>